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rels" ContentType="application/vnd.openxmlformats-package.relationships+xml"/>
  <Default Extension="emf" ContentType="image/x-emf"/>
  <Default Extension="xml" ContentType="application/xml"/>
  <Override PartName="/ppt/slides/slide46.xml" ContentType="application/vnd.openxmlformats-officedocument.presentationml.slide+xml"/>
  <Override PartName="/ppt/presentation.xml" ContentType="application/vnd.openxmlformats-officedocument.presentationml.presentation.main+xml"/>
  <Override PartName="/ppt/slides/slide45.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44.xml" ContentType="application/vnd.openxmlformats-officedocument.presentationml.slide+xml"/>
  <Override PartName="/ppt/slides/slide39.xml" ContentType="application/vnd.openxmlformats-officedocument.presentationml.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3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23.xml" ContentType="application/vnd.openxmlformats-officedocument.presentationml.notesSlide+xml"/>
  <Override PartName="/ppt/notesSlides/notesSlide18.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customXml/itemProps2.xml" ContentType="application/vnd.openxmlformats-officedocument.customXmlProperties+xml"/>
  <Override PartName="/docProps/core.xml" ContentType="application/vnd.openxmlformats-package.core-properties+xml"/>
  <Override PartName="/customXml/itemProps1.xml" ContentType="application/vnd.openxmlformats-officedocument.customXmlProperties+xml"/>
  <Override PartName="/docProps/custom.xml" ContentType="application/vnd.openxmlformats-officedocument.custom-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71" r:id="rId3"/>
  </p:sldMasterIdLst>
  <p:notesMasterIdLst>
    <p:notesMasterId r:id="rId50"/>
  </p:notesMasterIdLst>
  <p:handoutMasterIdLst>
    <p:handoutMasterId r:id="rId51"/>
  </p:handoutMasterIdLst>
  <p:sldIdLst>
    <p:sldId id="419" r:id="rId4"/>
    <p:sldId id="274" r:id="rId5"/>
    <p:sldId id="260" r:id="rId6"/>
    <p:sldId id="259" r:id="rId7"/>
    <p:sldId id="332" r:id="rId8"/>
    <p:sldId id="421" r:id="rId9"/>
    <p:sldId id="386" r:id="rId10"/>
    <p:sldId id="387" r:id="rId11"/>
    <p:sldId id="388" r:id="rId12"/>
    <p:sldId id="272" r:id="rId13"/>
    <p:sldId id="408" r:id="rId14"/>
    <p:sldId id="420" r:id="rId15"/>
    <p:sldId id="422" r:id="rId16"/>
    <p:sldId id="428" r:id="rId17"/>
    <p:sldId id="425" r:id="rId18"/>
    <p:sldId id="424" r:id="rId19"/>
    <p:sldId id="413" r:id="rId20"/>
    <p:sldId id="414" r:id="rId21"/>
    <p:sldId id="355" r:id="rId22"/>
    <p:sldId id="416" r:id="rId23"/>
    <p:sldId id="290" r:id="rId24"/>
    <p:sldId id="291" r:id="rId25"/>
    <p:sldId id="335" r:id="rId26"/>
    <p:sldId id="339" r:id="rId27"/>
    <p:sldId id="350" r:id="rId28"/>
    <p:sldId id="351" r:id="rId29"/>
    <p:sldId id="426" r:id="rId30"/>
    <p:sldId id="352" r:id="rId31"/>
    <p:sldId id="356" r:id="rId32"/>
    <p:sldId id="418" r:id="rId33"/>
    <p:sldId id="295" r:id="rId34"/>
    <p:sldId id="357" r:id="rId35"/>
    <p:sldId id="427" r:id="rId36"/>
    <p:sldId id="299" r:id="rId37"/>
    <p:sldId id="358" r:id="rId38"/>
    <p:sldId id="302" r:id="rId39"/>
    <p:sldId id="337" r:id="rId40"/>
    <p:sldId id="359" r:id="rId41"/>
    <p:sldId id="338" r:id="rId42"/>
    <p:sldId id="330" r:id="rId43"/>
    <p:sldId id="347" r:id="rId44"/>
    <p:sldId id="265" r:id="rId45"/>
    <p:sldId id="266" r:id="rId46"/>
    <p:sldId id="341" r:id="rId47"/>
    <p:sldId id="263" r:id="rId48"/>
    <p:sldId id="257" r:id="rId49"/>
  </p:sldIdLst>
  <p:sldSz cx="9144000" cy="6858000" type="letter"/>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Qutub, Yamena " initials="YQ" lastIdx="18" clrIdx="0"/>
  <p:cmAuthor id="1" name="Krista Wilkin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E4E"/>
    <a:srgbClr val="1F497D"/>
    <a:srgbClr val="2070B2"/>
    <a:srgbClr val="1C609F"/>
    <a:srgbClr val="646769"/>
    <a:srgbClr val="D0D0D0"/>
    <a:srgbClr val="217ED5"/>
    <a:srgbClr val="13406A"/>
    <a:srgbClr val="1D68AD"/>
    <a:srgbClr val="1341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17" autoAdjust="0"/>
    <p:restoredTop sz="98949" autoAdjust="0"/>
  </p:normalViewPr>
  <p:slideViewPr>
    <p:cSldViewPr snapToGrid="0">
      <p:cViewPr>
        <p:scale>
          <a:sx n="100" d="100"/>
          <a:sy n="100" d="100"/>
        </p:scale>
        <p:origin x="-2336" y="-1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26" Type="http://schemas.openxmlformats.org/officeDocument/2006/relationships/slide" Target="slides/slide23.xml"/><Relationship Id="rId50" Type="http://schemas.openxmlformats.org/officeDocument/2006/relationships/notesMaster" Target="notesMasters/notesMaster1.xml"/><Relationship Id="rId55" Type="http://schemas.openxmlformats.org/officeDocument/2006/relationships/viewProps" Target="viewProps.xml"/><Relationship Id="rId42" Type="http://schemas.openxmlformats.org/officeDocument/2006/relationships/slide" Target="slides/slide39.xml"/><Relationship Id="rId47" Type="http://schemas.openxmlformats.org/officeDocument/2006/relationships/slide" Target="slides/slide44.xml"/><Relationship Id="rId34" Type="http://schemas.openxmlformats.org/officeDocument/2006/relationships/slide" Target="slides/slide31.xml"/><Relationship Id="rId21" Type="http://schemas.openxmlformats.org/officeDocument/2006/relationships/slide" Target="slides/slide18.xml"/><Relationship Id="rId7" Type="http://schemas.openxmlformats.org/officeDocument/2006/relationships/slide" Target="slides/slide4.xml"/><Relationship Id="rId16" Type="http://schemas.openxmlformats.org/officeDocument/2006/relationships/slide" Target="slides/slide13.xml"/><Relationship Id="rId2" Type="http://schemas.openxmlformats.org/officeDocument/2006/relationships/customXml" Target="../customXml/item2.xml"/><Relationship Id="rId29" Type="http://schemas.openxmlformats.org/officeDocument/2006/relationships/slide" Target="slides/slide26.xml"/><Relationship Id="rId53" Type="http://schemas.openxmlformats.org/officeDocument/2006/relationships/commentAuthors" Target="commentAuthors.xml"/><Relationship Id="rId40" Type="http://schemas.openxmlformats.org/officeDocument/2006/relationships/slide" Target="slides/slide37.xml"/><Relationship Id="rId45" Type="http://schemas.openxmlformats.org/officeDocument/2006/relationships/slide" Target="slides/slide42.xml"/><Relationship Id="rId32" Type="http://schemas.openxmlformats.org/officeDocument/2006/relationships/slide" Target="slides/slide29.xml"/><Relationship Id="rId37" Type="http://schemas.openxmlformats.org/officeDocument/2006/relationships/slide" Target="slides/slide34.xml"/><Relationship Id="rId24" Type="http://schemas.openxmlformats.org/officeDocument/2006/relationships/slide" Target="slides/slide21.xml"/><Relationship Id="rId11" Type="http://schemas.openxmlformats.org/officeDocument/2006/relationships/slide" Target="slides/slide8.xml"/><Relationship Id="rId58" Type="http://schemas.openxmlformats.org/officeDocument/2006/relationships/customXml" Target="../customXml/item3.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56" Type="http://schemas.openxmlformats.org/officeDocument/2006/relationships/theme" Target="theme/theme1.xml"/><Relationship Id="rId43" Type="http://schemas.openxmlformats.org/officeDocument/2006/relationships/slide" Target="slides/slide40.xml"/><Relationship Id="rId48" Type="http://schemas.openxmlformats.org/officeDocument/2006/relationships/slide" Target="slides/slide45.xml"/><Relationship Id="rId4" Type="http://schemas.openxmlformats.org/officeDocument/2006/relationships/slide" Target="slides/slide1.xml"/><Relationship Id="rId9" Type="http://schemas.openxmlformats.org/officeDocument/2006/relationships/slide" Target="slides/slide6.xml"/><Relationship Id="rId30" Type="http://schemas.openxmlformats.org/officeDocument/2006/relationships/slide" Target="slides/slide27.xml"/><Relationship Id="rId35" Type="http://schemas.openxmlformats.org/officeDocument/2006/relationships/slide" Target="slides/slide32.xml"/><Relationship Id="rId22" Type="http://schemas.openxmlformats.org/officeDocument/2006/relationships/slide" Target="slides/slide19.xml"/><Relationship Id="rId27" Type="http://schemas.openxmlformats.org/officeDocument/2006/relationships/slide" Target="slides/slide24.xml"/><Relationship Id="rId51"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1.xml"/><Relationship Id="rId17" Type="http://schemas.openxmlformats.org/officeDocument/2006/relationships/slide" Target="slides/slide14.xml"/><Relationship Id="rId46" Type="http://schemas.openxmlformats.org/officeDocument/2006/relationships/slide" Target="slides/slide43.xml"/><Relationship Id="rId33" Type="http://schemas.openxmlformats.org/officeDocument/2006/relationships/slide" Target="slides/slide30.xml"/><Relationship Id="rId38" Type="http://schemas.openxmlformats.org/officeDocument/2006/relationships/slide" Target="slides/slide35.xml"/><Relationship Id="rId25" Type="http://schemas.openxmlformats.org/officeDocument/2006/relationships/slide" Target="slides/slide22.xml"/><Relationship Id="rId12" Type="http://schemas.openxmlformats.org/officeDocument/2006/relationships/slide" Target="slides/slide9.xml"/><Relationship Id="rId54" Type="http://schemas.openxmlformats.org/officeDocument/2006/relationships/presProps" Target="presProps.xml"/><Relationship Id="rId41" Type="http://schemas.openxmlformats.org/officeDocument/2006/relationships/slide" Target="slides/slide38.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57" Type="http://schemas.openxmlformats.org/officeDocument/2006/relationships/tableStyles" Target="tableStyles.xml"/><Relationship Id="rId49" Type="http://schemas.openxmlformats.org/officeDocument/2006/relationships/slide" Target="slides/slide46.xml"/><Relationship Id="rId36" Type="http://schemas.openxmlformats.org/officeDocument/2006/relationships/slide" Target="slides/slide33.xml"/><Relationship Id="rId23" Type="http://schemas.openxmlformats.org/officeDocument/2006/relationships/slide" Target="slides/slide20.xml"/><Relationship Id="rId28" Type="http://schemas.openxmlformats.org/officeDocument/2006/relationships/slide" Target="slides/slide25.xml"/><Relationship Id="rId52" Type="http://schemas.openxmlformats.org/officeDocument/2006/relationships/printerSettings" Target="printerSettings/printerSettings1.bin"/><Relationship Id="rId44" Type="http://schemas.openxmlformats.org/officeDocument/2006/relationships/slide" Target="slides/slide41.xml"/><Relationship Id="rId31" Type="http://schemas.openxmlformats.org/officeDocument/2006/relationships/slide" Target="slides/slide28.xml"/><Relationship Id="rId10"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pPr>
              <a:defRPr/>
            </a:pPr>
            <a:fld id="{FE30052A-CFF9-7A46-AE0C-8EB53877EF90}" type="datetimeFigureOut">
              <a:rPr lang="en-US"/>
              <a:pPr>
                <a:defRPr/>
              </a:pPr>
              <a:t>11/18/13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pPr>
              <a:defRPr/>
            </a:pPr>
            <a:fld id="{E4B3B6D9-34F3-FF4F-A467-3E7D4276ABE1}" type="slidenum">
              <a:rPr lang="en-US"/>
              <a:pPr>
                <a:defRPr/>
              </a:pPr>
              <a:t>‹#›</a:t>
            </a:fld>
            <a:endParaRPr lang="en-US"/>
          </a:p>
        </p:txBody>
      </p:sp>
    </p:spTree>
    <p:extLst>
      <p:ext uri="{BB962C8B-B14F-4D97-AF65-F5344CB8AC3E}">
        <p14:creationId xmlns:p14="http://schemas.microsoft.com/office/powerpoint/2010/main" val="8035224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cs typeface="Arial" charset="0"/>
              </a:defRPr>
            </a:lvl1pPr>
          </a:lstStyle>
          <a:p>
            <a:pPr>
              <a:defRPr/>
            </a:pPr>
            <a:fld id="{83BA0B0F-BE72-6E4D-9E12-D51470F977FC}" type="datetimeFigureOut">
              <a:rPr lang="en-US"/>
              <a:pPr>
                <a:defRPr/>
              </a:pPr>
              <a:t>11/18/13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cs typeface="Arial" charset="0"/>
              </a:defRPr>
            </a:lvl1pPr>
          </a:lstStyle>
          <a:p>
            <a:pPr>
              <a:defRPr/>
            </a:pPr>
            <a:fld id="{8157EA52-164A-504F-AB0E-3ABD53F43BD5}" type="slidenum">
              <a:rPr lang="en-US"/>
              <a:pPr>
                <a:defRPr/>
              </a:pPr>
              <a:t>‹#›</a:t>
            </a:fld>
            <a:endParaRPr lang="en-US"/>
          </a:p>
        </p:txBody>
      </p:sp>
    </p:spTree>
    <p:extLst>
      <p:ext uri="{BB962C8B-B14F-4D97-AF65-F5344CB8AC3E}">
        <p14:creationId xmlns:p14="http://schemas.microsoft.com/office/powerpoint/2010/main" val="170776048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10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545D641-DD1B-2042-8721-92AB82742923}" type="slidenum">
              <a:rPr lang="en-US" sz="1300">
                <a:latin typeface="Calibri" charset="0"/>
              </a:rPr>
              <a:pPr eaLnBrk="1" hangingPunct="1"/>
              <a:t>1</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362523-3C98-E24D-8CD5-9288433A2DD3}"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57EA52-164A-504F-AB0E-3ABD53F43BD5}" type="slidenum">
              <a:rPr lang="en-US" smtClean="0"/>
              <a:pPr>
                <a:defRPr/>
              </a:pPr>
              <a:t>16</a:t>
            </a:fld>
            <a:endParaRPr lang="en-US"/>
          </a:p>
        </p:txBody>
      </p:sp>
    </p:spTree>
    <p:extLst>
      <p:ext uri="{BB962C8B-B14F-4D97-AF65-F5344CB8AC3E}">
        <p14:creationId xmlns:p14="http://schemas.microsoft.com/office/powerpoint/2010/main" val="146543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100" dirty="0">
              <a:latin typeface="Calibri"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54A2839-B564-C448-9677-2213998C2177}"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EC37216-081E-D040-8F46-E173750CA10B}" type="slidenum">
              <a:rPr lang="en-US" sz="1300">
                <a:solidFill>
                  <a:srgbClr val="000000"/>
                </a:solidFill>
                <a:latin typeface="Calibri" charset="0"/>
              </a:rPr>
              <a:pPr eaLnBrk="1" hangingPunct="1"/>
              <a:t>20</a:t>
            </a:fld>
            <a:endParaRPr lang="en-US" sz="1300">
              <a:solidFill>
                <a:srgbClr val="000000"/>
              </a:solidFill>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800" dirty="0">
              <a:latin typeface="Calibri"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FF685B-C698-6F4C-8B22-0C109B142FA2}"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endParaRPr lang="en-US" sz="1100" dirty="0">
              <a:latin typeface="Calibri"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9A36BE-C406-BF40-93B4-60943E0D5790}"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900" dirty="0">
              <a:latin typeface="Calibri"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0044E8-7F0A-C94E-B560-DB0970C58C43}"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A915D5-E3CC-B242-8253-F957B46DBBB6}"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3E84492-4019-A14A-AF9E-6D46EE420F64}"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0D4CFA-90D5-D841-80EF-659EA28DC3DA}"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endParaRPr lang="en-US" sz="1000" dirty="0">
              <a:latin typeface="Calibri" charset="0"/>
            </a:endParaRPr>
          </a:p>
        </p:txBody>
      </p:sp>
      <p:sp>
        <p:nvSpPr>
          <p:cNvPr id="12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887A402-CBB0-4449-B63F-95DAD115CE6F}" type="slidenum">
              <a:rPr lang="en-US" sz="1300">
                <a:latin typeface="Calibri" charset="0"/>
              </a:rPr>
              <a:pPr eaLnBrk="1" hangingPunct="1"/>
              <a:t>2</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0D4CFA-90D5-D841-80EF-659EA28DC3DA}"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723080-91D6-5247-85EB-2574FECBDFE3}"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endParaRPr lang="en-US" sz="1100" dirty="0">
              <a:latin typeface="Calibri" charset="0"/>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5F23C03-907A-F04E-A7DA-C6D2161CD312}"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100" dirty="0">
              <a:latin typeface="Calibri" charset="0"/>
            </a:endParaRP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9AE969-54F4-9245-BCD0-9C8CBFED14B2}" type="slidenum">
              <a:rPr lang="en-US" sz="1300">
                <a:solidFill>
                  <a:srgbClr val="000000"/>
                </a:solidFill>
                <a:latin typeface="Calibri" charset="0"/>
              </a:rPr>
              <a:pPr eaLnBrk="1" hangingPunct="1"/>
              <a:t>30</a:t>
            </a:fld>
            <a:endParaRPr lang="en-US" sz="1300">
              <a:solidFill>
                <a:srgbClr val="000000"/>
              </a:solidFill>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800" dirty="0">
              <a:latin typeface="Calibri" charset="0"/>
            </a:endParaRP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0E1B78-2622-1A42-B9BD-76327108867A}"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900" dirty="0">
              <a:latin typeface="Calibri" charset="0"/>
            </a:endParaRP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8756C8-BBB7-4647-960E-630ACA7932EE}"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800" dirty="0">
              <a:latin typeface="Calibri"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DE518F-748E-1B49-BEB6-EDA882CC1FFF}" type="slidenum">
              <a:rPr lang="en-US" sz="1300">
                <a:solidFill>
                  <a:prstClr val="black"/>
                </a:solidFill>
                <a:latin typeface="Calibri" charset="0"/>
              </a:rPr>
              <a:pPr eaLnBrk="1" hangingPunct="1"/>
              <a:t>33</a:t>
            </a:fld>
            <a:endParaRPr lang="en-US" sz="1300">
              <a:solidFill>
                <a:prstClr val="black"/>
              </a:solidFill>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800" dirty="0">
              <a:latin typeface="Calibri"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DE518F-748E-1B49-BEB6-EDA882CC1FFF}"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endParaRPr lang="en-US" dirty="0">
              <a:latin typeface="Calibri" charset="0"/>
            </a:endParaRP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B865D1D-5B63-5049-B895-A02F9B61875A}"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900"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E1F646C-178F-514E-913F-198C15EDADE5}"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0A0491-3024-8D48-B9D3-8219B42AD91F}"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100" dirty="0">
              <a:latin typeface="Calibri" charset="0"/>
            </a:endParaRP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FAE3D6D-4EFA-5C45-AADF-8B77E242EEF3}"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1000" dirty="0">
              <a:latin typeface="Calibri" charset="0"/>
            </a:endParaRP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A92A473-E4D7-8C4F-85B9-1FF1823798CD}"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900" dirty="0">
              <a:latin typeface="Calibri" charset="0"/>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2EB14F-6187-614C-A6E0-190872A2D3F0}"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800" dirty="0">
              <a:latin typeface="Calibri" charset="0"/>
            </a:endParaRP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338E5B-7D15-9E43-8B79-D8FF9C629A47}"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3492C05-5B51-184B-9BE3-350808FCC95C}"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F2C3881-B722-6C4C-8568-A4C67999FA59}"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E584A2-80F7-2F4F-97F3-D0D71AF5F959}"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5CA402-5B1A-784A-92D5-1ED651028D19}"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E6993E9-77C2-9F4A-BB23-9C0FC134E08A}"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FDA337-7894-9C48-BCE9-EB32B1E1B719}"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566F7-9A04-E141-A847-796F7AFD55C0}"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5A9A142-82B9-4C43-A1ED-F5DCC25F4CC6}"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157EA52-164A-504F-AB0E-3ABD53F43BD5}" type="slidenum">
              <a:rPr lang="en-US"/>
              <a:pPr>
                <a:defRPr/>
              </a:pPr>
              <a:t>8</a:t>
            </a:fld>
            <a:endParaRPr lang="en-US"/>
          </a:p>
        </p:txBody>
      </p:sp>
    </p:spTree>
    <p:extLst>
      <p:ext uri="{BB962C8B-B14F-4D97-AF65-F5344CB8AC3E}">
        <p14:creationId xmlns:p14="http://schemas.microsoft.com/office/powerpoint/2010/main" val="156704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A1C902-EA24-4C49-AD46-B0E5BC65804F}"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B290EB8-A79B-2C46-8B18-9FA220E85607}" type="slidenum">
              <a:rPr lang="en-US" sz="1300">
                <a:latin typeface="Calibri" charset="0"/>
              </a:rPr>
              <a:pPr eaLnBrk="1" hangingPunct="1"/>
              <a:t>10</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NIEM_white+grayscale.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165850" y="5932488"/>
            <a:ext cx="22050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2279650" y="2279650"/>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2279650" y="3621088"/>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112902" y="2130425"/>
            <a:ext cx="4918197" cy="1470025"/>
          </a:xfrm>
        </p:spPr>
        <p:txBody>
          <a:bodyPr/>
          <a:lstStyle>
            <a:lvl1pPr algn="ctr">
              <a:defRPr sz="2800"/>
            </a:lvl1pPr>
          </a:lstStyle>
          <a:p>
            <a:r>
              <a:rPr lang="en-US" smtClean="0"/>
              <a:t>Click to edit Master title style</a:t>
            </a:r>
            <a:endParaRPr lang="en-US" dirty="0"/>
          </a:p>
        </p:txBody>
      </p:sp>
      <p:sp>
        <p:nvSpPr>
          <p:cNvPr id="3" name="Subtitle 2"/>
          <p:cNvSpPr>
            <a:spLocks noGrp="1"/>
          </p:cNvSpPr>
          <p:nvPr>
            <p:ph type="subTitle" idx="1"/>
          </p:nvPr>
        </p:nvSpPr>
        <p:spPr>
          <a:xfrm>
            <a:off x="1371600" y="3737297"/>
            <a:ext cx="6400800" cy="580703"/>
          </a:xfrm>
        </p:spPr>
        <p:txBody>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9192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AA84012D-1103-8B4B-9A16-E3376EEBD4E5}" type="slidenum">
              <a:rPr lang="en-US"/>
              <a:pPr>
                <a:defRPr/>
              </a:pPr>
              <a:t>‹#›</a:t>
            </a:fld>
            <a:endParaRPr lang="en-US" dirty="0"/>
          </a:p>
        </p:txBody>
      </p:sp>
    </p:spTree>
    <p:extLst>
      <p:ext uri="{BB962C8B-B14F-4D97-AF65-F5344CB8AC3E}">
        <p14:creationId xmlns:p14="http://schemas.microsoft.com/office/powerpoint/2010/main" val="2217369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324069" y="1122947"/>
            <a:ext cx="8362731" cy="45987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2"/>
          <p:cNvSpPr>
            <a:spLocks noGrp="1"/>
          </p:cNvSpPr>
          <p:nvPr>
            <p:ph type="sldNum" sz="quarter" idx="10"/>
          </p:nvPr>
        </p:nvSpPr>
        <p:spPr/>
        <p:txBody>
          <a:bodyPr/>
          <a:lstStyle>
            <a:lvl1pPr>
              <a:defRPr/>
            </a:lvl1pPr>
          </a:lstStyle>
          <a:p>
            <a:pPr>
              <a:defRPr/>
            </a:pPr>
            <a:fld id="{615C5588-121C-0642-A4C5-08A05F9A2E31}" type="slidenum">
              <a:rPr lang="en-US"/>
              <a:pPr>
                <a:defRPr/>
              </a:pPr>
              <a:t>‹#›</a:t>
            </a:fld>
            <a:endParaRPr lang="en-US" dirty="0"/>
          </a:p>
        </p:txBody>
      </p:sp>
    </p:spTree>
    <p:extLst>
      <p:ext uri="{BB962C8B-B14F-4D97-AF65-F5344CB8AC3E}">
        <p14:creationId xmlns:p14="http://schemas.microsoft.com/office/powerpoint/2010/main" val="353433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952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6"/>
          <p:cNvSpPr txBox="1">
            <a:spLocks/>
          </p:cNvSpPr>
          <p:nvPr userDrawn="1"/>
        </p:nvSpPr>
        <p:spPr>
          <a:xfrm>
            <a:off x="323850" y="6323013"/>
            <a:ext cx="3527425" cy="374650"/>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200" dirty="0" smtClean="0"/>
              <a:t>NIEM 200: NIEM Project Management</a:t>
            </a:r>
          </a:p>
        </p:txBody>
      </p:sp>
      <p:sp>
        <p:nvSpPr>
          <p:cNvPr id="2" name="Title 1"/>
          <p:cNvSpPr>
            <a:spLocks noGrp="1"/>
          </p:cNvSpPr>
          <p:nvPr>
            <p:ph type="title"/>
          </p:nvPr>
        </p:nvSpPr>
        <p:spPr>
          <a:xfrm>
            <a:off x="1742962" y="2707730"/>
            <a:ext cx="5745656" cy="892061"/>
          </a:xfrm>
        </p:spPr>
        <p:txBody>
          <a:bodyPr anchor="t">
            <a:noAutofit/>
          </a:bodyPr>
          <a:lstStyle>
            <a:lvl1pPr algn="ctr">
              <a:defRPr sz="4500" b="1" cap="all"/>
            </a:lvl1pPr>
          </a:lstStyle>
          <a:p>
            <a:r>
              <a:rPr lang="en-US" smtClean="0"/>
              <a:t>Click to edit Master title style</a:t>
            </a:r>
            <a:endParaRPr lang="en-US" dirty="0"/>
          </a:p>
        </p:txBody>
      </p:sp>
      <p:sp>
        <p:nvSpPr>
          <p:cNvPr id="5" name="Slide Number Placeholder 5"/>
          <p:cNvSpPr>
            <a:spLocks noGrp="1"/>
          </p:cNvSpPr>
          <p:nvPr>
            <p:ph type="sldNum" sz="quarter" idx="10"/>
          </p:nvPr>
        </p:nvSpPr>
        <p:spPr/>
        <p:txBody>
          <a:bodyPr/>
          <a:lstStyle>
            <a:lvl1pPr>
              <a:defRPr/>
            </a:lvl1pPr>
          </a:lstStyle>
          <a:p>
            <a:pPr>
              <a:defRPr/>
            </a:pPr>
            <a:fld id="{09AE9EE1-B52D-164C-AF48-85D2649BE13D}" type="slidenum">
              <a:rPr lang="en-US"/>
              <a:pPr>
                <a:defRPr/>
              </a:pPr>
              <a:t>‹#›</a:t>
            </a:fld>
            <a:endParaRPr lang="en-US"/>
          </a:p>
        </p:txBody>
      </p:sp>
    </p:spTree>
    <p:extLst>
      <p:ext uri="{BB962C8B-B14F-4D97-AF65-F5344CB8AC3E}">
        <p14:creationId xmlns:p14="http://schemas.microsoft.com/office/powerpoint/2010/main" val="4198411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270000" y="65087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4" name="TextBox 3"/>
          <p:cNvSpPr txBox="1">
            <a:spLocks noChangeArrowheads="1"/>
          </p:cNvSpPr>
          <p:nvPr userDrawn="1"/>
        </p:nvSpPr>
        <p:spPr bwMode="auto">
          <a:xfrm>
            <a:off x="1031875" y="64452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5" name="Title 1"/>
          <p:cNvSpPr>
            <a:spLocks noGrp="1"/>
          </p:cNvSpPr>
          <p:nvPr>
            <p:ph type="title"/>
          </p:nvPr>
        </p:nvSpPr>
        <p:spPr>
          <a:xfrm>
            <a:off x="255754" y="131380"/>
            <a:ext cx="6646041" cy="472966"/>
          </a:xfrm>
        </p:spPr>
        <p:txBody>
          <a:bodyPr/>
          <a:lstStyle/>
          <a:p>
            <a:endParaRPr lang="en-US" dirty="0"/>
          </a:p>
        </p:txBody>
      </p:sp>
      <p:sp>
        <p:nvSpPr>
          <p:cNvPr id="6" name="Slide Number Placeholder 3"/>
          <p:cNvSpPr>
            <a:spLocks noGrp="1"/>
          </p:cNvSpPr>
          <p:nvPr>
            <p:ph type="sldNum" sz="quarter" idx="10"/>
          </p:nvPr>
        </p:nvSpPr>
        <p:spPr/>
        <p:txBody>
          <a:bodyPr/>
          <a:lstStyle>
            <a:lvl1pPr>
              <a:defRPr/>
            </a:lvl1pPr>
          </a:lstStyle>
          <a:p>
            <a:pPr>
              <a:defRPr/>
            </a:pPr>
            <a:fld id="{C1751680-9CF2-654B-8509-E947955CE378}" type="slidenum">
              <a:rPr lang="en-US"/>
              <a:pPr>
                <a:defRPr/>
              </a:pPr>
              <a:t>‹#›</a:t>
            </a:fld>
            <a:endParaRPr lang="en-US"/>
          </a:p>
        </p:txBody>
      </p:sp>
    </p:spTree>
    <p:extLst>
      <p:ext uri="{BB962C8B-B14F-4D97-AF65-F5344CB8AC3E}">
        <p14:creationId xmlns:p14="http://schemas.microsoft.com/office/powerpoint/2010/main" val="28800328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5588" y="131763"/>
            <a:ext cx="6646862" cy="473075"/>
          </a:xfrm>
          <a:prstGeom prst="rect">
            <a:avLst/>
          </a:prstGeom>
        </p:spPr>
        <p:txBody>
          <a:bodyPr vert="horz" lIns="91440" tIns="45720" rIns="91440" bIns="45720" rtlCol="0" anchor="ctr">
            <a:normAutofit/>
          </a:bodyPr>
          <a:lstStyle/>
          <a:p>
            <a:endParaRPr lang="en-US" dirty="0"/>
          </a:p>
        </p:txBody>
      </p:sp>
      <p:sp>
        <p:nvSpPr>
          <p:cNvPr id="1027" name="Text Placeholder 2"/>
          <p:cNvSpPr>
            <a:spLocks noGrp="1"/>
          </p:cNvSpPr>
          <p:nvPr>
            <p:ph type="body" idx="1"/>
          </p:nvPr>
        </p:nvSpPr>
        <p:spPr bwMode="auto">
          <a:xfrm>
            <a:off x="323850" y="1122363"/>
            <a:ext cx="836295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6311900"/>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pPr>
              <a:defRPr/>
            </a:pPr>
            <a:fld id="{76C6A57A-E5D9-9B42-9420-964AC988B3DE}" type="slidenum">
              <a:rPr lang="en-US"/>
              <a:pPr>
                <a:defRPr/>
              </a:pPr>
              <a:t>‹#›</a:t>
            </a:fld>
            <a:endParaRPr lang="en-US" dirty="0"/>
          </a:p>
        </p:txBody>
      </p:sp>
      <p:sp>
        <p:nvSpPr>
          <p:cNvPr id="7" name="Text Placeholder 6"/>
          <p:cNvSpPr txBox="1">
            <a:spLocks/>
          </p:cNvSpPr>
          <p:nvPr userDrawn="1"/>
        </p:nvSpPr>
        <p:spPr>
          <a:xfrm>
            <a:off x="323850" y="6296025"/>
            <a:ext cx="2005013" cy="374650"/>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smtClean="0"/>
              <a:t>NIEM 200</a:t>
            </a:r>
            <a:endParaRPr lang="en-US" dirty="0"/>
          </a:p>
        </p:txBody>
      </p:sp>
    </p:spTree>
  </p:cSld>
  <p:clrMap bg1="lt1" tx1="dk1" bg2="lt2" tx2="dk2" accent1="accent1" accent2="accent2" accent3="accent3" accent4="accent4" accent5="accent5" accent6="accent6" hlink="hlink" folHlink="folHlink"/>
  <p:sldLayoutIdLst>
    <p:sldLayoutId id="2147485228" r:id="rId1"/>
    <p:sldLayoutId id="2147485227" r:id="rId2"/>
    <p:sldLayoutId id="2147485229" r:id="rId3"/>
    <p:sldLayoutId id="2147485230" r:id="rId4"/>
    <p:sldLayoutId id="2147485231" r:id="rId5"/>
  </p:sldLayoutIdLst>
  <p:hf hdr="0" ftr="0" dt="0"/>
  <p:txStyles>
    <p:titleStyle>
      <a:lvl1pPr algn="l" defTabSz="457200" rtl="0" eaLnBrk="0" fontAlgn="base" hangingPunct="0">
        <a:spcBef>
          <a:spcPct val="0"/>
        </a:spcBef>
        <a:spcAft>
          <a:spcPct val="0"/>
        </a:spcAft>
        <a:defRPr sz="2500" b="1" kern="1200" cap="all">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500" b="1">
          <a:solidFill>
            <a:schemeClr val="bg1"/>
          </a:solidFill>
          <a:latin typeface="Arial" charset="0"/>
          <a:ea typeface="ＭＳ Ｐゴシック" charset="0"/>
        </a:defRPr>
      </a:lvl2pPr>
      <a:lvl3pPr algn="l" defTabSz="457200" rtl="0" eaLnBrk="0" fontAlgn="base" hangingPunct="0">
        <a:spcBef>
          <a:spcPct val="0"/>
        </a:spcBef>
        <a:spcAft>
          <a:spcPct val="0"/>
        </a:spcAft>
        <a:defRPr sz="2500" b="1">
          <a:solidFill>
            <a:schemeClr val="bg1"/>
          </a:solidFill>
          <a:latin typeface="Arial" charset="0"/>
          <a:ea typeface="ＭＳ Ｐゴシック" charset="0"/>
        </a:defRPr>
      </a:lvl3pPr>
      <a:lvl4pPr algn="l" defTabSz="457200" rtl="0" eaLnBrk="0" fontAlgn="base" hangingPunct="0">
        <a:spcBef>
          <a:spcPct val="0"/>
        </a:spcBef>
        <a:spcAft>
          <a:spcPct val="0"/>
        </a:spcAft>
        <a:defRPr sz="2500" b="1">
          <a:solidFill>
            <a:schemeClr val="bg1"/>
          </a:solidFill>
          <a:latin typeface="Arial" charset="0"/>
          <a:ea typeface="ＭＳ Ｐゴシック" charset="0"/>
        </a:defRPr>
      </a:lvl4pPr>
      <a:lvl5pPr algn="l" defTabSz="457200" rtl="0" eaLnBrk="0" fontAlgn="base" hangingPunct="0">
        <a:spcBef>
          <a:spcPct val="0"/>
        </a:spcBef>
        <a:spcAft>
          <a:spcPct val="0"/>
        </a:spcAft>
        <a:defRPr sz="2500" b="1">
          <a:solidFill>
            <a:schemeClr val="bg1"/>
          </a:solidFill>
          <a:latin typeface="Arial" charset="0"/>
          <a:ea typeface="ＭＳ Ｐゴシック" charset="0"/>
        </a:defRPr>
      </a:lvl5pPr>
      <a:lvl6pPr marL="457200" algn="l" defTabSz="457200" rtl="0" fontAlgn="base">
        <a:spcBef>
          <a:spcPct val="0"/>
        </a:spcBef>
        <a:spcAft>
          <a:spcPct val="0"/>
        </a:spcAft>
        <a:defRPr sz="2500" b="1">
          <a:solidFill>
            <a:schemeClr val="bg1"/>
          </a:solidFill>
          <a:latin typeface="Arial" charset="0"/>
          <a:ea typeface="ＭＳ Ｐゴシック" charset="0"/>
        </a:defRPr>
      </a:lvl6pPr>
      <a:lvl7pPr marL="914400" algn="l" defTabSz="457200" rtl="0" fontAlgn="base">
        <a:spcBef>
          <a:spcPct val="0"/>
        </a:spcBef>
        <a:spcAft>
          <a:spcPct val="0"/>
        </a:spcAft>
        <a:defRPr sz="2500" b="1">
          <a:solidFill>
            <a:schemeClr val="bg1"/>
          </a:solidFill>
          <a:latin typeface="Arial" charset="0"/>
          <a:ea typeface="ＭＳ Ｐゴシック" charset="0"/>
        </a:defRPr>
      </a:lvl7pPr>
      <a:lvl8pPr marL="1371600" algn="l" defTabSz="457200" rtl="0" fontAlgn="base">
        <a:spcBef>
          <a:spcPct val="0"/>
        </a:spcBef>
        <a:spcAft>
          <a:spcPct val="0"/>
        </a:spcAft>
        <a:defRPr sz="2500" b="1">
          <a:solidFill>
            <a:schemeClr val="bg1"/>
          </a:solidFill>
          <a:latin typeface="Arial" charset="0"/>
          <a:ea typeface="ＭＳ Ｐゴシック" charset="0"/>
        </a:defRPr>
      </a:lvl8pPr>
      <a:lvl9pPr marL="1828800" algn="l" defTabSz="457200" rtl="0" fontAlgn="base">
        <a:spcBef>
          <a:spcPct val="0"/>
        </a:spcBef>
        <a:spcAft>
          <a:spcPct val="0"/>
        </a:spcAft>
        <a:defRPr sz="2500" b="1">
          <a:solidFill>
            <a:schemeClr val="bg1"/>
          </a:solidFill>
          <a:latin typeface="Arial" charset="0"/>
          <a:ea typeface="ＭＳ Ｐゴシック" charset="0"/>
        </a:defRPr>
      </a:lvl9pPr>
    </p:titleStyle>
    <p:bodyStyle>
      <a:lvl1pPr marL="342900" indent="-342900" algn="l" defTabSz="457200" rtl="0" eaLnBrk="0" fontAlgn="base" hangingPunct="0">
        <a:spcBef>
          <a:spcPct val="0"/>
        </a:spcBef>
        <a:spcAft>
          <a:spcPts val="600"/>
        </a:spcAft>
        <a:buFont typeface="Arial" charset="0"/>
        <a:buChar char="•"/>
        <a:defRPr sz="2000" kern="1200">
          <a:solidFill>
            <a:schemeClr val="tx1">
              <a:lumMod val="75000"/>
            </a:schemeClr>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chemeClr val="tx1">
              <a:lumMod val="75000"/>
            </a:schemeClr>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chemeClr val="tx1">
              <a:lumMod val="75000"/>
            </a:schemeClr>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chemeClr val="tx1">
              <a:lumMod val="75000"/>
            </a:schemeClr>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chemeClr val="tx1">
              <a:lumMod val="75000"/>
            </a:schemeClr>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hyperlink" Target="http://www.NIEM.gov/ojpiepdclearinghous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4" Type="http://schemas.openxmlformats.org/officeDocument/2006/relationships/slide" Target="slide10.xml"/><Relationship Id="rId5" Type="http://schemas.openxmlformats.org/officeDocument/2006/relationships/slide" Target="slide4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1" Type="http://schemas.openxmlformats.org/officeDocument/2006/relationships/hyperlink" Target="http://NIEM.gov" TargetMode="External"/><Relationship Id="rId12" Type="http://schemas.openxmlformats.org/officeDocument/2006/relationships/hyperlink" Target="NIEM.gov%5Croadmaptoadoption"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NIEM.gov/training" TargetMode="External"/><Relationship Id="rId4" Type="http://schemas.openxmlformats.org/officeDocument/2006/relationships/hyperlink" Target="http://www.NIEM.gov/webinars" TargetMode="External"/><Relationship Id="rId5" Type="http://schemas.openxmlformats.org/officeDocument/2006/relationships/hyperlink" Target="http://www.NIEM.gov/contactus" TargetMode="External"/><Relationship Id="rId6" Type="http://schemas.openxmlformats.org/officeDocument/2006/relationships/hyperlink" Target="http://www.NIEM.gov/tools" TargetMode="External"/><Relationship Id="rId7" Type="http://schemas.openxmlformats.org/officeDocument/2006/relationships/image" Target="../media/image19.emf"/><Relationship Id="rId8" Type="http://schemas.openxmlformats.org/officeDocument/2006/relationships/image" Target="../media/image20.emf"/><Relationship Id="rId9" Type="http://schemas.openxmlformats.org/officeDocument/2006/relationships/image" Target="../media/image21.emf"/><Relationship Id="rId10" Type="http://schemas.openxmlformats.org/officeDocument/2006/relationships/hyperlink" Target="http://NIEM.gov/referenc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2112963" y="2130425"/>
            <a:ext cx="4918075" cy="1470025"/>
          </a:xfrm>
        </p:spPr>
        <p:txBody>
          <a:bodyPr/>
          <a:lstStyle/>
          <a:p>
            <a:pPr eaLnBrk="1" fontAlgn="auto" hangingPunct="1">
              <a:spcAft>
                <a:spcPts val="0"/>
              </a:spcAft>
              <a:defRPr/>
            </a:pPr>
            <a:r>
              <a:rPr lang="en-US" sz="8000" dirty="0" smtClean="0">
                <a:ea typeface="+mj-ea"/>
              </a:rPr>
              <a:t>NIEM 200</a:t>
            </a:r>
            <a:endParaRPr lang="en-US" sz="8000" dirty="0">
              <a:ea typeface="+mj-ea"/>
            </a:endParaRPr>
          </a:p>
        </p:txBody>
      </p:sp>
      <p:sp>
        <p:nvSpPr>
          <p:cNvPr id="11" name="Subtitle 2"/>
          <p:cNvSpPr>
            <a:spLocks noGrp="1"/>
          </p:cNvSpPr>
          <p:nvPr>
            <p:ph type="subTitle" idx="1"/>
          </p:nvPr>
        </p:nvSpPr>
        <p:spPr>
          <a:xfrm>
            <a:off x="1371600" y="3736975"/>
            <a:ext cx="6400800" cy="581025"/>
          </a:xfrm>
        </p:spPr>
        <p:txBody>
          <a:bodyPr rtlCol="0">
            <a:normAutofit/>
          </a:bodyPr>
          <a:lstStyle/>
          <a:p>
            <a:pPr eaLnBrk="1" hangingPunct="1">
              <a:spcBef>
                <a:spcPts val="0"/>
              </a:spcBef>
              <a:buFont typeface="Arial"/>
              <a:buNone/>
              <a:defRPr/>
            </a:pPr>
            <a:r>
              <a:rPr lang="en-US" sz="2400" dirty="0">
                <a:solidFill>
                  <a:schemeClr val="bg1">
                    <a:lumMod val="85000"/>
                  </a:schemeClr>
                </a:solidFill>
                <a:ea typeface="+mn-ea"/>
              </a:rPr>
              <a:t>NIEM Project Management</a:t>
            </a:r>
          </a:p>
        </p:txBody>
      </p:sp>
      <p:sp>
        <p:nvSpPr>
          <p:cNvPr id="12" name="TextBox 11"/>
          <p:cNvSpPr txBox="1"/>
          <p:nvPr/>
        </p:nvSpPr>
        <p:spPr>
          <a:xfrm>
            <a:off x="5740400" y="6243638"/>
            <a:ext cx="2446338" cy="277812"/>
          </a:xfrm>
          <a:prstGeom prst="rect">
            <a:avLst/>
          </a:prstGeom>
          <a:noFill/>
        </p:spPr>
        <p:txBody>
          <a:bodyPr>
            <a:spAutoFit/>
          </a:bodyPr>
          <a:lstStyle/>
          <a:p>
            <a:pPr algn="r">
              <a:defRPr/>
            </a:pPr>
            <a:r>
              <a:rPr lang="en-US" sz="1200" b="1" spc="150" dirty="0">
                <a:solidFill>
                  <a:schemeClr val="bg1"/>
                </a:solidFill>
                <a:latin typeface="Arial"/>
                <a:cs typeface="Arial"/>
              </a:rPr>
              <a:t>TRAINING</a:t>
            </a:r>
          </a:p>
        </p:txBody>
      </p:sp>
      <p:sp>
        <p:nvSpPr>
          <p:cNvPr id="9220" name="TextBox 12"/>
          <p:cNvSpPr txBox="1">
            <a:spLocks noChangeArrowheads="1"/>
          </p:cNvSpPr>
          <p:nvPr/>
        </p:nvSpPr>
        <p:spPr bwMode="auto">
          <a:xfrm>
            <a:off x="574675" y="5597525"/>
            <a:ext cx="414655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solidFill>
                  <a:srgbClr val="D9D9D9"/>
                </a:solidFill>
              </a:rPr>
              <a:t>Presenter Name</a:t>
            </a:r>
          </a:p>
          <a:p>
            <a:pPr eaLnBrk="1" hangingPunct="1"/>
            <a:r>
              <a:rPr lang="en-US" sz="1600" i="1">
                <a:solidFill>
                  <a:srgbClr val="D9D9D9"/>
                </a:solidFill>
              </a:rPr>
              <a:t>Organization</a:t>
            </a:r>
          </a:p>
          <a:p>
            <a:pPr eaLnBrk="1" hangingPunct="1"/>
            <a:r>
              <a:rPr lang="en-US" sz="1600">
                <a:solidFill>
                  <a:srgbClr val="D9D9D9"/>
                </a:solidFill>
              </a:rPr>
              <a:t>Date</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7313" y="2384425"/>
            <a:ext cx="9056687" cy="1425575"/>
          </a:xfrm>
        </p:spPr>
        <p:txBody>
          <a:bodyPr/>
          <a:lstStyle/>
          <a:p>
            <a:pPr eaLnBrk="1" fontAlgn="auto" hangingPunct="1">
              <a:spcAft>
                <a:spcPts val="0"/>
              </a:spcAft>
              <a:defRPr/>
            </a:pPr>
            <a:r>
              <a:rPr lang="en-US" dirty="0">
                <a:ea typeface="+mj-ea"/>
              </a:rPr>
              <a:t>NIEM </a:t>
            </a:r>
            <a:r>
              <a:rPr lang="en-US" dirty="0" smtClean="0">
                <a:ea typeface="+mj-ea"/>
              </a:rPr>
              <a:t>Information Exchange (IEPD) </a:t>
            </a:r>
            <a:r>
              <a:rPr lang="en-US" dirty="0">
                <a:ea typeface="+mj-ea"/>
              </a:rPr>
              <a:t>Development Lifecycle</a:t>
            </a:r>
          </a:p>
        </p:txBody>
      </p:sp>
      <p:grpSp>
        <p:nvGrpSpPr>
          <p:cNvPr id="25602" name="Group 2"/>
          <p:cNvGrpSpPr>
            <a:grpSpLocks/>
          </p:cNvGrpSpPr>
          <p:nvPr/>
        </p:nvGrpSpPr>
        <p:grpSpPr bwMode="auto">
          <a:xfrm>
            <a:off x="762000" y="2339416"/>
            <a:ext cx="7831138" cy="2304624"/>
            <a:chOff x="1866900" y="2478516"/>
            <a:chExt cx="5621718" cy="1355892"/>
          </a:xfrm>
        </p:grpSpPr>
        <p:cxnSp>
          <p:nvCxnSpPr>
            <p:cNvPr id="5" name="Straight Connector 4"/>
            <p:cNvCxnSpPr/>
            <p:nvPr/>
          </p:nvCxnSpPr>
          <p:spPr>
            <a:xfrm>
              <a:off x="1866900" y="247851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866900" y="3834408"/>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25603"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DD42FA-FD5E-074A-B683-E6CA17CCA92E}" type="slidenum">
              <a:rPr lang="en-US" sz="1400">
                <a:solidFill>
                  <a:srgbClr val="FFFFFF"/>
                </a:solidFill>
                <a:latin typeface="Times New Roman" charset="0"/>
                <a:cs typeface="Times New Roman" charset="0"/>
              </a:rPr>
              <a:pPr eaLnBrk="1" hangingPunct="1"/>
              <a:t>10</a:t>
            </a:fld>
            <a:endParaRPr lang="en-US" sz="1400">
              <a:solidFill>
                <a:srgbClr val="FFFFFF"/>
              </a:solidFill>
              <a:latin typeface="Times New Roman" charset="0"/>
              <a:cs typeface="Times New Roman" charset="0"/>
            </a:endParaRPr>
          </a:p>
        </p:txBody>
      </p:sp>
      <p:grpSp>
        <p:nvGrpSpPr>
          <p:cNvPr id="25604" name="Group 6"/>
          <p:cNvGrpSpPr>
            <a:grpSpLocks/>
          </p:cNvGrpSpPr>
          <p:nvPr/>
        </p:nvGrpSpPr>
        <p:grpSpPr bwMode="auto">
          <a:xfrm>
            <a:off x="7167563" y="295275"/>
            <a:ext cx="1736725" cy="774700"/>
            <a:chOff x="7167149" y="295879"/>
            <a:chExt cx="1736872" cy="773588"/>
          </a:xfrm>
        </p:grpSpPr>
        <p:grpSp>
          <p:nvGrpSpPr>
            <p:cNvPr id="25605" name="Group 7"/>
            <p:cNvGrpSpPr>
              <a:grpSpLocks/>
            </p:cNvGrpSpPr>
            <p:nvPr/>
          </p:nvGrpSpPr>
          <p:grpSpPr bwMode="auto">
            <a:xfrm>
              <a:off x="7650281" y="616679"/>
              <a:ext cx="775510" cy="160464"/>
              <a:chOff x="3637621" y="4029126"/>
              <a:chExt cx="952460" cy="197077"/>
            </a:xfrm>
          </p:grpSpPr>
          <p:cxnSp>
            <p:nvCxnSpPr>
              <p:cNvPr id="11" name="Straight Connector 10"/>
              <p:cNvCxnSpPr>
                <a:endCxn id="14" idx="2"/>
              </p:cNvCxnSpPr>
              <p:nvPr/>
            </p:nvCxnSpPr>
            <p:spPr>
              <a:xfrm>
                <a:off x="3705263" y="4127701"/>
                <a:ext cx="688312"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637018"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p:nvPr/>
            </p:nvSpPr>
            <p:spPr>
              <a:xfrm>
                <a:off x="4009446" y="4028407"/>
                <a:ext cx="196939"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Oval 13"/>
              <p:cNvSpPr/>
              <p:nvPr/>
            </p:nvSpPr>
            <p:spPr>
              <a:xfrm>
                <a:off x="4393575" y="4028407"/>
                <a:ext cx="196938"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25606" name="TextBox 8"/>
            <p:cNvSpPr txBox="1">
              <a:spLocks noChangeArrowheads="1"/>
            </p:cNvSpPr>
            <p:nvPr/>
          </p:nvSpPr>
          <p:spPr bwMode="auto">
            <a:xfrm>
              <a:off x="7167149" y="295879"/>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rgbClr val="D9D9D9"/>
                  </a:solidFill>
                  <a:cs typeface="Arial" charset="0"/>
                </a:rPr>
                <a:t>Course Progress</a:t>
              </a:r>
            </a:p>
          </p:txBody>
        </p:sp>
        <p:sp>
          <p:nvSpPr>
            <p:cNvPr id="25607" name="TextBox 9"/>
            <p:cNvSpPr txBox="1">
              <a:spLocks noChangeArrowheads="1"/>
            </p:cNvSpPr>
            <p:nvPr/>
          </p:nvSpPr>
          <p:spPr bwMode="auto">
            <a:xfrm>
              <a:off x="7167149" y="790514"/>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solidFill>
                    <a:srgbClr val="D9D9D9"/>
                  </a:solidFill>
                  <a:cs typeface="Arial" charset="0"/>
                </a:rPr>
                <a:t>60% complete</a:t>
              </a:r>
            </a:p>
          </p:txBody>
        </p:sp>
      </p:gr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idx="1"/>
          </p:nvPr>
        </p:nvSpPr>
        <p:spPr>
          <a:xfrm>
            <a:off x="565150" y="1231900"/>
            <a:ext cx="8162925" cy="4392613"/>
          </a:xfrm>
        </p:spPr>
        <p:txBody>
          <a:bodyPr rtlCol="0">
            <a:normAutofit fontScale="92500" lnSpcReduction="10000"/>
          </a:bodyPr>
          <a:lstStyle/>
          <a:p>
            <a:pPr marL="0" indent="0" eaLnBrk="1" fontAlgn="auto" hangingPunct="1">
              <a:lnSpc>
                <a:spcPct val="110000"/>
              </a:lnSpc>
              <a:spcBef>
                <a:spcPts val="0"/>
              </a:spcBef>
              <a:buFont typeface="Arial"/>
              <a:buNone/>
              <a:defRPr/>
            </a:pPr>
            <a:r>
              <a:rPr lang="en-US" dirty="0">
                <a:solidFill>
                  <a:srgbClr val="686868"/>
                </a:solidFill>
                <a:ea typeface="+mn-ea"/>
              </a:rPr>
              <a:t>An</a:t>
            </a:r>
            <a:r>
              <a:rPr lang="en-US" dirty="0">
                <a:solidFill>
                  <a:schemeClr val="tx1">
                    <a:lumMod val="65000"/>
                    <a:lumOff val="35000"/>
                  </a:schemeClr>
                </a:solidFill>
                <a:ea typeface="+mn-ea"/>
              </a:rPr>
              <a:t> </a:t>
            </a:r>
            <a:r>
              <a:rPr lang="en-US" b="1" dirty="0">
                <a:solidFill>
                  <a:schemeClr val="tx2"/>
                </a:solidFill>
                <a:ea typeface="+mn-ea"/>
              </a:rPr>
              <a:t>Information Exchange Package </a:t>
            </a:r>
            <a:br>
              <a:rPr lang="en-US" b="1" dirty="0">
                <a:solidFill>
                  <a:schemeClr val="tx2"/>
                </a:solidFill>
                <a:ea typeface="+mn-ea"/>
              </a:rPr>
            </a:br>
            <a:r>
              <a:rPr lang="en-US" b="1" dirty="0">
                <a:solidFill>
                  <a:schemeClr val="tx2"/>
                </a:solidFill>
                <a:ea typeface="+mn-ea"/>
              </a:rPr>
              <a:t>Documentation (IEPD) </a:t>
            </a:r>
            <a:r>
              <a:rPr lang="en-US" dirty="0">
                <a:solidFill>
                  <a:srgbClr val="686868"/>
                </a:solidFill>
                <a:ea typeface="+mn-ea"/>
              </a:rPr>
              <a:t>is a collection of </a:t>
            </a:r>
            <a:br>
              <a:rPr lang="en-US" dirty="0">
                <a:solidFill>
                  <a:srgbClr val="686868"/>
                </a:solidFill>
                <a:ea typeface="+mn-ea"/>
              </a:rPr>
            </a:br>
            <a:r>
              <a:rPr lang="en-US" dirty="0">
                <a:solidFill>
                  <a:srgbClr val="686868"/>
                </a:solidFill>
                <a:ea typeface="+mn-ea"/>
              </a:rPr>
              <a:t>artifacts that describe the construction and </a:t>
            </a:r>
            <a:br>
              <a:rPr lang="en-US" dirty="0">
                <a:solidFill>
                  <a:srgbClr val="686868"/>
                </a:solidFill>
                <a:ea typeface="+mn-ea"/>
              </a:rPr>
            </a:br>
            <a:r>
              <a:rPr lang="en-US" dirty="0">
                <a:solidFill>
                  <a:srgbClr val="686868"/>
                </a:solidFill>
                <a:ea typeface="+mn-ea"/>
              </a:rPr>
              <a:t>content of an information exchange</a:t>
            </a:r>
          </a:p>
          <a:p>
            <a:pPr eaLnBrk="1" fontAlgn="auto" hangingPunct="1">
              <a:spcBef>
                <a:spcPts val="0"/>
              </a:spcBef>
              <a:buFont typeface="Arial"/>
              <a:buChar char="•"/>
              <a:defRPr/>
            </a:pPr>
            <a:endParaRPr lang="en-US" dirty="0">
              <a:solidFill>
                <a:schemeClr val="tx1">
                  <a:lumMod val="65000"/>
                  <a:lumOff val="35000"/>
                </a:schemeClr>
              </a:solidFill>
              <a:ea typeface="+mn-ea"/>
            </a:endParaRPr>
          </a:p>
          <a:p>
            <a:pPr eaLnBrk="1" fontAlgn="auto" hangingPunct="1">
              <a:spcBef>
                <a:spcPts val="0"/>
              </a:spcBef>
              <a:buFont typeface="Arial"/>
              <a:buChar char="•"/>
              <a:defRPr/>
            </a:pPr>
            <a:endParaRPr lang="en-US" dirty="0">
              <a:solidFill>
                <a:schemeClr val="tx1">
                  <a:lumMod val="65000"/>
                  <a:lumOff val="35000"/>
                </a:schemeClr>
              </a:solidFill>
              <a:ea typeface="+mn-ea"/>
            </a:endParaRPr>
          </a:p>
          <a:p>
            <a:pPr marL="0" indent="0" eaLnBrk="1" fontAlgn="auto" hangingPunct="1">
              <a:spcBef>
                <a:spcPts val="0"/>
              </a:spcBef>
              <a:buFont typeface="Arial"/>
              <a:buNone/>
              <a:defRPr/>
            </a:pPr>
            <a:r>
              <a:rPr lang="en-US" sz="1600" b="1" dirty="0">
                <a:solidFill>
                  <a:srgbClr val="686868"/>
                </a:solidFill>
                <a:ea typeface="+mn-ea"/>
              </a:rPr>
              <a:t>Core Functions of an IEPD:</a:t>
            </a:r>
          </a:p>
          <a:p>
            <a:pPr eaLnBrk="1" fontAlgn="auto" hangingPunct="1">
              <a:lnSpc>
                <a:spcPct val="110000"/>
              </a:lnSpc>
              <a:spcBef>
                <a:spcPts val="384"/>
              </a:spcBef>
              <a:buFont typeface="+mj-lt"/>
              <a:buAutoNum type="arabicPeriod"/>
              <a:defRPr/>
            </a:pPr>
            <a:r>
              <a:rPr lang="en-US" sz="1600" dirty="0">
                <a:solidFill>
                  <a:srgbClr val="686868"/>
                </a:solidFill>
                <a:ea typeface="+mn-ea"/>
              </a:rPr>
              <a:t>Developed to provide the business, functional, and</a:t>
            </a:r>
            <a:br>
              <a:rPr lang="en-US" sz="1600" dirty="0">
                <a:solidFill>
                  <a:srgbClr val="686868"/>
                </a:solidFill>
                <a:ea typeface="+mn-ea"/>
              </a:rPr>
            </a:br>
            <a:r>
              <a:rPr lang="en-US" sz="1600" dirty="0">
                <a:solidFill>
                  <a:srgbClr val="686868"/>
                </a:solidFill>
                <a:ea typeface="+mn-ea"/>
              </a:rPr>
              <a:t>technical details of the information exchange through </a:t>
            </a:r>
            <a:br>
              <a:rPr lang="en-US" sz="1600" dirty="0">
                <a:solidFill>
                  <a:srgbClr val="686868"/>
                </a:solidFill>
                <a:ea typeface="+mn-ea"/>
              </a:rPr>
            </a:br>
            <a:r>
              <a:rPr lang="en-US" sz="1600" dirty="0">
                <a:solidFill>
                  <a:srgbClr val="686868"/>
                </a:solidFill>
                <a:ea typeface="+mn-ea"/>
              </a:rPr>
              <a:t>predefined artifacts</a:t>
            </a:r>
          </a:p>
          <a:p>
            <a:pPr eaLnBrk="1" fontAlgn="auto" hangingPunct="1">
              <a:lnSpc>
                <a:spcPct val="110000"/>
              </a:lnSpc>
              <a:spcBef>
                <a:spcPts val="384"/>
              </a:spcBef>
              <a:buFont typeface="+mj-lt"/>
              <a:buAutoNum type="arabicPeriod"/>
              <a:defRPr/>
            </a:pPr>
            <a:r>
              <a:rPr lang="en-US" sz="1600" dirty="0">
                <a:solidFill>
                  <a:srgbClr val="686868"/>
                </a:solidFill>
                <a:ea typeface="+mn-ea"/>
              </a:rPr>
              <a:t>Created with a core set of artifacts in a prescribed format and organizational </a:t>
            </a:r>
            <a:br>
              <a:rPr lang="en-US" sz="1600" dirty="0">
                <a:solidFill>
                  <a:srgbClr val="686868"/>
                </a:solidFill>
                <a:ea typeface="+mn-ea"/>
              </a:rPr>
            </a:br>
            <a:r>
              <a:rPr lang="en-US" sz="1600" dirty="0">
                <a:solidFill>
                  <a:srgbClr val="686868"/>
                </a:solidFill>
                <a:ea typeface="+mn-ea"/>
              </a:rPr>
              <a:t>structure to allow for consistency</a:t>
            </a:r>
          </a:p>
          <a:p>
            <a:pPr eaLnBrk="1" fontAlgn="auto" hangingPunct="1">
              <a:lnSpc>
                <a:spcPct val="110000"/>
              </a:lnSpc>
              <a:spcBef>
                <a:spcPts val="384"/>
              </a:spcBef>
              <a:buFont typeface="+mj-lt"/>
              <a:buAutoNum type="arabicPeriod"/>
              <a:defRPr/>
            </a:pPr>
            <a:r>
              <a:rPr lang="en-US" sz="1600" dirty="0">
                <a:solidFill>
                  <a:srgbClr val="686868"/>
                </a:solidFill>
                <a:ea typeface="+mn-ea"/>
              </a:rPr>
              <a:t>Designed to be shared and reused in the development of new information </a:t>
            </a:r>
            <a:br>
              <a:rPr lang="en-US" sz="1600" dirty="0">
                <a:solidFill>
                  <a:srgbClr val="686868"/>
                </a:solidFill>
                <a:ea typeface="+mn-ea"/>
              </a:rPr>
            </a:br>
            <a:r>
              <a:rPr lang="en-US" sz="1600" dirty="0">
                <a:solidFill>
                  <a:srgbClr val="686868"/>
                </a:solidFill>
                <a:ea typeface="+mn-ea"/>
              </a:rPr>
              <a:t>exchanges through the publication in IEPD repositories</a:t>
            </a:r>
          </a:p>
          <a:p>
            <a:pPr eaLnBrk="1" fontAlgn="auto" hangingPunct="1">
              <a:spcBef>
                <a:spcPts val="0"/>
              </a:spcBef>
              <a:buFont typeface="Arial"/>
              <a:buChar char="•"/>
              <a:defRPr/>
            </a:pPr>
            <a:endParaRPr lang="en-US" dirty="0">
              <a:solidFill>
                <a:schemeClr val="tx1">
                  <a:lumMod val="65000"/>
                  <a:lumOff val="35000"/>
                </a:schemeClr>
              </a:solidFill>
              <a:ea typeface="+mn-ea"/>
            </a:endParaRPr>
          </a:p>
        </p:txBody>
      </p:sp>
      <p:cxnSp>
        <p:nvCxnSpPr>
          <p:cNvPr id="15" name="Straight Connector 14"/>
          <p:cNvCxnSpPr/>
          <p:nvPr/>
        </p:nvCxnSpPr>
        <p:spPr>
          <a:xfrm>
            <a:off x="668338" y="2813050"/>
            <a:ext cx="489267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27651" name="Picture 22" descr="NIEM_Fish_Hook_model.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45012" y="1102272"/>
            <a:ext cx="309403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eaLnBrk="1" fontAlgn="auto" hangingPunct="1">
              <a:spcAft>
                <a:spcPts val="0"/>
              </a:spcAft>
              <a:defRPr/>
            </a:pPr>
            <a:r>
              <a:rPr lang="en-US" dirty="0" smtClean="0">
                <a:ea typeface="+mj-ea"/>
              </a:rPr>
              <a:t>What is a niem exchange?</a:t>
            </a:r>
            <a:endParaRPr lang="en-US" dirty="0">
              <a:ea typeface="+mj-ea"/>
            </a:endParaRPr>
          </a:p>
        </p:txBody>
      </p:sp>
      <p:grpSp>
        <p:nvGrpSpPr>
          <p:cNvPr id="27653" name="Group 80"/>
          <p:cNvGrpSpPr>
            <a:grpSpLocks/>
          </p:cNvGrpSpPr>
          <p:nvPr/>
        </p:nvGrpSpPr>
        <p:grpSpPr bwMode="auto">
          <a:xfrm>
            <a:off x="7677150" y="723900"/>
            <a:ext cx="657225" cy="136525"/>
            <a:chOff x="3262391" y="4029126"/>
            <a:chExt cx="953212" cy="197077"/>
          </a:xfrm>
        </p:grpSpPr>
        <p:cxnSp>
          <p:nvCxnSpPr>
            <p:cNvPr id="23" name="Straight Connector 22"/>
            <p:cNvCxnSpPr>
              <a:endCxn id="26"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Oval 24"/>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Oval 25"/>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765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A1F2F6-2D70-7A40-968F-70BFDB9829D4}" type="slidenum">
              <a:rPr lang="en-US" sz="1400">
                <a:solidFill>
                  <a:srgbClr val="FFFFFF"/>
                </a:solidFill>
                <a:latin typeface="Times New Roman" charset="0"/>
                <a:cs typeface="Times New Roman" charset="0"/>
              </a:rPr>
              <a:pPr eaLnBrk="1" hangingPunct="1"/>
              <a:t>11</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HP_216"/>
          <p:cNvSpPr>
            <a:spLocks noGrp="1" noChangeArrowheads="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IEPD Lifecycle Recap</a:t>
            </a:r>
          </a:p>
        </p:txBody>
      </p:sp>
      <p:grpSp>
        <p:nvGrpSpPr>
          <p:cNvPr id="28675" name="Group 80"/>
          <p:cNvGrpSpPr>
            <a:grpSpLocks/>
          </p:cNvGrpSpPr>
          <p:nvPr/>
        </p:nvGrpSpPr>
        <p:grpSpPr bwMode="auto">
          <a:xfrm>
            <a:off x="7677150" y="723900"/>
            <a:ext cx="657225" cy="136525"/>
            <a:chOff x="3262391" y="4029126"/>
            <a:chExt cx="953212" cy="197077"/>
          </a:xfrm>
        </p:grpSpPr>
        <p:cxnSp>
          <p:nvCxnSpPr>
            <p:cNvPr id="28" name="Straight Connector 27"/>
            <p:cNvCxnSpPr>
              <a:endCxn id="40"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Oval 39"/>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Oval 40"/>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867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E83B54-FD35-7346-A426-AC5EC85096D2}" type="slidenum">
              <a:rPr lang="en-US" sz="1400">
                <a:solidFill>
                  <a:srgbClr val="FFFFFF"/>
                </a:solidFill>
                <a:latin typeface="Times New Roman" charset="0"/>
                <a:cs typeface="Times New Roman" charset="0"/>
              </a:rPr>
              <a:pPr eaLnBrk="1" hangingPunct="1"/>
              <a:t>12</a:t>
            </a:fld>
            <a:endParaRPr lang="en-US" sz="1400">
              <a:solidFill>
                <a:srgbClr val="FFFFFF"/>
              </a:solidFill>
              <a:latin typeface="Times New Roman" charset="0"/>
              <a:cs typeface="Times New Roman" charset="0"/>
            </a:endParaRPr>
          </a:p>
        </p:txBody>
      </p:sp>
      <p:grpSp>
        <p:nvGrpSpPr>
          <p:cNvPr id="2" name="Group 1"/>
          <p:cNvGrpSpPr/>
          <p:nvPr/>
        </p:nvGrpSpPr>
        <p:grpSpPr>
          <a:xfrm>
            <a:off x="2383307" y="1076701"/>
            <a:ext cx="6339418" cy="4949622"/>
            <a:chOff x="2247242" y="1076701"/>
            <a:chExt cx="6339418" cy="4949622"/>
          </a:xfrm>
        </p:grpSpPr>
        <p:pic>
          <p:nvPicPr>
            <p:cNvPr id="30" name="Picture 29" descr="IEPD color bars_short.png"/>
            <p:cNvPicPr>
              <a:picLocks noChangeAspect="1"/>
            </p:cNvPicPr>
            <p:nvPr/>
          </p:nvPicPr>
          <p:blipFill>
            <a:blip r:embed="rId3" cstate="print"/>
            <a:stretch>
              <a:fillRect/>
            </a:stretch>
          </p:blipFill>
          <p:spPr>
            <a:xfrm>
              <a:off x="2247242" y="1076701"/>
              <a:ext cx="6339418" cy="4949622"/>
            </a:xfrm>
            <a:prstGeom prst="rect">
              <a:avLst/>
            </a:prstGeom>
          </p:spPr>
        </p:pic>
        <p:sp>
          <p:nvSpPr>
            <p:cNvPr id="31" name="TextBox 30"/>
            <p:cNvSpPr txBox="1"/>
            <p:nvPr/>
          </p:nvSpPr>
          <p:spPr>
            <a:xfrm>
              <a:off x="4305799" y="1113683"/>
              <a:ext cx="3976073" cy="892552"/>
            </a:xfrm>
            <a:prstGeom prst="rect">
              <a:avLst/>
            </a:prstGeom>
            <a:noFill/>
          </p:spPr>
          <p:txBody>
            <a:bodyPr wrap="square" rtlCol="0">
              <a:spAutoFit/>
            </a:bodyPr>
            <a:lstStyle/>
            <a:p>
              <a:pPr>
                <a:defRPr/>
              </a:pPr>
              <a:r>
                <a:rPr lang="en-US" sz="1300" dirty="0">
                  <a:cs typeface="Arial" pitchFamily="34" charset="0"/>
                </a:rPr>
                <a:t>Review background, assess resource impact, understand business context, and identify information exchange business scenarios </a:t>
              </a:r>
            </a:p>
            <a:p>
              <a:pPr marL="174625" indent="-174625" fontAlgn="auto">
                <a:spcBef>
                  <a:spcPts val="0"/>
                </a:spcBef>
                <a:spcAft>
                  <a:spcPts val="0"/>
                </a:spcAft>
                <a:buFont typeface="Arial"/>
                <a:buChar char="•"/>
                <a:defRPr/>
              </a:pPr>
              <a:endParaRPr lang="en-US" sz="1300" i="1" dirty="0" smtClean="0">
                <a:cs typeface="Arial" pitchFamily="34" charset="0"/>
              </a:endParaRPr>
            </a:p>
          </p:txBody>
        </p:sp>
        <p:sp>
          <p:nvSpPr>
            <p:cNvPr id="32" name="TextBox 31"/>
            <p:cNvSpPr txBox="1"/>
            <p:nvPr/>
          </p:nvSpPr>
          <p:spPr>
            <a:xfrm>
              <a:off x="4296032" y="1972540"/>
              <a:ext cx="3992911" cy="692497"/>
            </a:xfrm>
            <a:prstGeom prst="rect">
              <a:avLst/>
            </a:prstGeom>
            <a:noFill/>
          </p:spPr>
          <p:txBody>
            <a:bodyPr wrap="square" rtlCol="0">
              <a:spAutoFit/>
            </a:bodyPr>
            <a:lstStyle/>
            <a:p>
              <a:pPr lvl="0">
                <a:defRPr/>
              </a:pPr>
              <a:r>
                <a:rPr lang="en-US" sz="1300" dirty="0">
                  <a:cs typeface="Arial" pitchFamily="34" charset="0"/>
                </a:rPr>
                <a:t>Selected information exchange </a:t>
              </a:r>
              <a:r>
                <a:rPr lang="en-US" sz="1300" dirty="0" smtClean="0">
                  <a:cs typeface="Arial" pitchFamily="34" charset="0"/>
                </a:rPr>
                <a:t>scenario </a:t>
              </a:r>
              <a:r>
                <a:rPr lang="en-US" sz="1300" dirty="0">
                  <a:cs typeface="Arial" pitchFamily="34" charset="0"/>
                </a:rPr>
                <a:t>is further elaborated to understand and document the business context and data requirements </a:t>
              </a:r>
            </a:p>
          </p:txBody>
        </p:sp>
        <p:sp>
          <p:nvSpPr>
            <p:cNvPr id="33" name="TextBox 32"/>
            <p:cNvSpPr txBox="1"/>
            <p:nvPr/>
          </p:nvSpPr>
          <p:spPr>
            <a:xfrm>
              <a:off x="4305800" y="2792027"/>
              <a:ext cx="4280860" cy="892552"/>
            </a:xfrm>
            <a:prstGeom prst="rect">
              <a:avLst/>
            </a:prstGeom>
            <a:noFill/>
          </p:spPr>
          <p:txBody>
            <a:bodyPr wrap="square" rtlCol="0">
              <a:spAutoFit/>
            </a:bodyPr>
            <a:lstStyle/>
            <a:p>
              <a:pPr lvl="0" defTabSz="457200" fontAlgn="auto">
                <a:spcBef>
                  <a:spcPts val="0"/>
                </a:spcBef>
                <a:spcAft>
                  <a:spcPts val="0"/>
                </a:spcAft>
                <a:defRPr/>
              </a:pPr>
              <a:r>
                <a:rPr lang="en-US" sz="1300" dirty="0">
                  <a:cs typeface="Arial" pitchFamily="34" charset="0"/>
                </a:rPr>
                <a:t>Create an exchange content model based on information exchange requirements.  The Exchange Content Model is then mapped to NIEM.</a:t>
              </a:r>
            </a:p>
            <a:p>
              <a:pPr fontAlgn="auto">
                <a:spcBef>
                  <a:spcPts val="0"/>
                </a:spcBef>
                <a:spcAft>
                  <a:spcPts val="0"/>
                </a:spcAft>
                <a:defRPr/>
              </a:pPr>
              <a:endParaRPr lang="en-US" sz="1300" i="1" dirty="0">
                <a:cs typeface="Arial" pitchFamily="34" charset="0"/>
              </a:endParaRPr>
            </a:p>
          </p:txBody>
        </p:sp>
        <p:sp>
          <p:nvSpPr>
            <p:cNvPr id="34" name="TextBox 33"/>
            <p:cNvSpPr txBox="1"/>
            <p:nvPr/>
          </p:nvSpPr>
          <p:spPr>
            <a:xfrm>
              <a:off x="4296033" y="3619969"/>
              <a:ext cx="3704974" cy="692497"/>
            </a:xfrm>
            <a:prstGeom prst="rect">
              <a:avLst/>
            </a:prstGeom>
            <a:noFill/>
          </p:spPr>
          <p:txBody>
            <a:bodyPr wrap="square" rtlCol="0">
              <a:spAutoFit/>
            </a:bodyPr>
            <a:lstStyle/>
            <a:p>
              <a:pPr fontAlgn="auto">
                <a:spcBef>
                  <a:spcPts val="0"/>
                </a:spcBef>
                <a:spcAft>
                  <a:spcPts val="0"/>
                </a:spcAft>
                <a:defRPr/>
              </a:pPr>
              <a:r>
                <a:rPr lang="en-US" sz="1300" dirty="0">
                  <a:cs typeface="Arial" pitchFamily="34" charset="0"/>
                </a:rPr>
                <a:t>Create a set of exchange-specific NIEM conformant XML </a:t>
              </a:r>
              <a:r>
                <a:rPr lang="en-US" sz="1300" dirty="0" smtClean="0">
                  <a:cs typeface="Arial" pitchFamily="34" charset="0"/>
                </a:rPr>
                <a:t>Schemas </a:t>
              </a:r>
              <a:r>
                <a:rPr lang="en-US" sz="1300" dirty="0">
                  <a:cs typeface="Arial" pitchFamily="34" charset="0"/>
                </a:rPr>
                <a:t>that implement the data model created for the exchange</a:t>
              </a:r>
            </a:p>
          </p:txBody>
        </p:sp>
        <p:sp>
          <p:nvSpPr>
            <p:cNvPr id="36" name="TextBox 35"/>
            <p:cNvSpPr txBox="1"/>
            <p:nvPr/>
          </p:nvSpPr>
          <p:spPr>
            <a:xfrm>
              <a:off x="4296032" y="4440584"/>
              <a:ext cx="3641474" cy="892552"/>
            </a:xfrm>
            <a:prstGeom prst="rect">
              <a:avLst/>
            </a:prstGeom>
            <a:noFill/>
          </p:spPr>
          <p:txBody>
            <a:bodyPr wrap="square" rtlCol="0">
              <a:spAutoFit/>
            </a:bodyPr>
            <a:lstStyle/>
            <a:p>
              <a:pPr>
                <a:defRPr/>
              </a:pPr>
              <a:r>
                <a:rPr lang="en-US" sz="1300" dirty="0">
                  <a:cs typeface="Arial" pitchFamily="34" charset="0"/>
                </a:rPr>
                <a:t>Prepare and package all related files for this IEPD into a single self‐contained, self-documented, portable archive file</a:t>
              </a:r>
            </a:p>
            <a:p>
              <a:pPr marL="91440" indent="-91440" fontAlgn="auto">
                <a:spcBef>
                  <a:spcPts val="0"/>
                </a:spcBef>
                <a:spcAft>
                  <a:spcPts val="0"/>
                </a:spcAft>
                <a:buFont typeface="Arial" pitchFamily="34" charset="0"/>
                <a:buChar char="•"/>
                <a:defRPr/>
              </a:pPr>
              <a:endParaRPr lang="en-US" sz="1300" dirty="0" smtClean="0">
                <a:cs typeface="Arial" pitchFamily="34" charset="0"/>
              </a:endParaRPr>
            </a:p>
          </p:txBody>
        </p:sp>
        <p:sp>
          <p:nvSpPr>
            <p:cNvPr id="38" name="TextBox 37"/>
            <p:cNvSpPr txBox="1"/>
            <p:nvPr/>
          </p:nvSpPr>
          <p:spPr>
            <a:xfrm>
              <a:off x="4305800" y="5333136"/>
              <a:ext cx="3983144" cy="492443"/>
            </a:xfrm>
            <a:prstGeom prst="rect">
              <a:avLst/>
            </a:prstGeom>
            <a:noFill/>
          </p:spPr>
          <p:txBody>
            <a:bodyPr wrap="square" rtlCol="0">
              <a:spAutoFit/>
            </a:bodyPr>
            <a:lstStyle/>
            <a:p>
              <a:pPr lvl="0">
                <a:defRPr/>
              </a:pPr>
              <a:r>
                <a:rPr lang="en-US" sz="1300" dirty="0">
                  <a:cs typeface="Arial" pitchFamily="34" charset="0"/>
                </a:rPr>
                <a:t>Implement the IEPD into production as well as publish the IEPD for search, discovery, and reuse.</a:t>
              </a:r>
            </a:p>
          </p:txBody>
        </p:sp>
      </p:grpSp>
      <p:pic>
        <p:nvPicPr>
          <p:cNvPr id="2050" name="Picture 2" descr="C:\Users\yqutub\AppData\Local\Microsoft\Windows\Temporary Internet Files\Content.Outlook\B9NON2N7\NIEM_Fish_Hook_model.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 y="2175641"/>
            <a:ext cx="2383307" cy="2356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15C5588-121C-0642-A4C5-08A05F9A2E31}" type="slidenum">
              <a:rPr lang="en-US" smtClean="0"/>
              <a:pPr>
                <a:defRPr/>
              </a:pPr>
              <a:t>13</a:t>
            </a:fld>
            <a:endParaRPr lang="en-US" dirty="0"/>
          </a:p>
        </p:txBody>
      </p:sp>
      <p:sp>
        <p:nvSpPr>
          <p:cNvPr id="5" name="Title 2"/>
          <p:cNvSpPr txBox="1">
            <a:spLocks noGrp="1"/>
          </p:cNvSpPr>
          <p:nvPr>
            <p:ph type="title"/>
          </p:nvPr>
        </p:nvSpPr>
        <p:spPr>
          <a:xfrm>
            <a:off x="255588" y="174095"/>
            <a:ext cx="6646862" cy="473075"/>
          </a:xfrm>
          <a:prstGeom prst="rect">
            <a:avLst/>
          </a:prstGeom>
          <a:noFill/>
          <a:ln w="9525">
            <a:noFill/>
            <a:miter lim="800000"/>
            <a:headEnd/>
            <a:tailEnd/>
          </a:ln>
        </p:spPr>
        <p:txBody>
          <a:bodyPr vert="horz" lIns="91440" tIns="45720" rIns="91440" bIns="45720" rtlCol="0" anchor="t">
            <a:noAutofit/>
          </a:bodyPr>
          <a:lstStyle>
            <a:lvl1pPr algn="ctr">
              <a:lnSpc>
                <a:spcPct val="80000"/>
              </a:lnSpc>
              <a:spcBef>
                <a:spcPct val="0"/>
              </a:spcBef>
              <a:buNone/>
              <a:defRPr sz="3600" b="1" cap="all" spc="-80">
                <a:solidFill>
                  <a:srgbClr val="00506F"/>
                </a:solidFill>
                <a:effectLst/>
                <a:latin typeface="Tw Cen MT"/>
                <a:ea typeface="+mj-ea"/>
                <a:cs typeface="Tw Cen MT"/>
              </a:defRPr>
            </a:lvl1pPr>
          </a:lstStyle>
          <a:p>
            <a:pPr algn="l"/>
            <a:r>
              <a:rPr lang="en-US" sz="2500" dirty="0">
                <a:solidFill>
                  <a:schemeClr val="bg1"/>
                </a:solidFill>
                <a:latin typeface="Arial"/>
                <a:cs typeface="Arial"/>
              </a:rPr>
              <a:t>The IEPD Artifacts</a:t>
            </a:r>
          </a:p>
        </p:txBody>
      </p:sp>
      <p:pic>
        <p:nvPicPr>
          <p:cNvPr id="6" name="Picture 5" descr="IEPD color bars_short.png"/>
          <p:cNvPicPr>
            <a:picLocks noChangeAspect="1"/>
          </p:cNvPicPr>
          <p:nvPr/>
        </p:nvPicPr>
        <p:blipFill>
          <a:blip r:embed="rId2" cstate="print"/>
          <a:stretch>
            <a:fillRect/>
          </a:stretch>
        </p:blipFill>
        <p:spPr>
          <a:xfrm>
            <a:off x="527650" y="1020567"/>
            <a:ext cx="6722943" cy="4949622"/>
          </a:xfrm>
          <a:prstGeom prst="rect">
            <a:avLst/>
          </a:prstGeom>
        </p:spPr>
      </p:pic>
      <p:sp>
        <p:nvSpPr>
          <p:cNvPr id="7" name="Text Placeholder 4"/>
          <p:cNvSpPr txBox="1">
            <a:spLocks/>
          </p:cNvSpPr>
          <p:nvPr/>
        </p:nvSpPr>
        <p:spPr>
          <a:xfrm>
            <a:off x="7250594" y="1279071"/>
            <a:ext cx="1770576" cy="4762500"/>
          </a:xfrm>
          <a:prstGeom prst="rect">
            <a:avLst/>
          </a:prstGeom>
        </p:spPr>
        <p:txBody>
          <a:bodyPr vert="horz" lIns="91440" tIns="45720" rIns="91440" bIns="45720" rtlCol="0" anchor="t">
            <a:noAutofit/>
          </a:bodyPr>
          <a:lstStyle/>
          <a:p>
            <a:pPr marL="0" lvl="1">
              <a:defRPr/>
            </a:pPr>
            <a:r>
              <a:rPr lang="en-US" sz="1500" dirty="0">
                <a:solidFill>
                  <a:srgbClr val="686868"/>
                </a:solidFill>
                <a:latin typeface="Arial" charset="0"/>
                <a:cs typeface="Arial" charset="0"/>
              </a:rPr>
              <a:t>IEPDs contain </a:t>
            </a:r>
            <a:r>
              <a:rPr lang="en-US" sz="1500" dirty="0" smtClean="0">
                <a:solidFill>
                  <a:srgbClr val="686868"/>
                </a:solidFill>
                <a:latin typeface="Arial" charset="0"/>
                <a:cs typeface="Arial" charset="0"/>
              </a:rPr>
              <a:t>both required and recommended artifacts</a:t>
            </a:r>
            <a:endParaRPr lang="en-US" sz="1500" dirty="0">
              <a:solidFill>
                <a:srgbClr val="686868"/>
              </a:solidFill>
              <a:latin typeface="Arial" charset="0"/>
              <a:cs typeface="Arial" charset="0"/>
            </a:endParaRPr>
          </a:p>
          <a:p>
            <a:pPr marL="0" lvl="1">
              <a:defRPr/>
            </a:pPr>
            <a:endParaRPr lang="en-US" sz="1500" dirty="0">
              <a:solidFill>
                <a:srgbClr val="686868"/>
              </a:solidFill>
              <a:latin typeface="Arial" charset="0"/>
              <a:cs typeface="Arial" charset="0"/>
            </a:endParaRPr>
          </a:p>
          <a:p>
            <a:pPr marL="0" lvl="1">
              <a:defRPr/>
            </a:pPr>
            <a:r>
              <a:rPr lang="en-US" sz="1500" dirty="0" smtClean="0">
                <a:solidFill>
                  <a:srgbClr val="686868"/>
                </a:solidFill>
                <a:latin typeface="Arial" charset="0"/>
                <a:cs typeface="Arial" charset="0"/>
              </a:rPr>
              <a:t>Required:</a:t>
            </a:r>
            <a:r>
              <a:rPr lang="en-US" sz="1500" b="1" dirty="0" smtClean="0">
                <a:solidFill>
                  <a:srgbClr val="686868"/>
                </a:solidFill>
                <a:latin typeface="Arial" charset="0"/>
                <a:cs typeface="Arial" charset="0"/>
              </a:rPr>
              <a:t> </a:t>
            </a:r>
            <a:endParaRPr lang="en-US" sz="1500" b="1" dirty="0">
              <a:solidFill>
                <a:srgbClr val="686868"/>
              </a:solidFill>
              <a:latin typeface="Arial" charset="0"/>
              <a:cs typeface="Arial" charset="0"/>
            </a:endParaRPr>
          </a:p>
          <a:p>
            <a:pPr marL="0" lvl="1">
              <a:defRPr/>
            </a:pPr>
            <a:r>
              <a:rPr lang="en-US" sz="1500" b="1" dirty="0" smtClean="0">
                <a:solidFill>
                  <a:srgbClr val="1C609F"/>
                </a:solidFill>
                <a:latin typeface="Arial" charset="0"/>
                <a:cs typeface="Arial" charset="0"/>
              </a:rPr>
              <a:t>Bold and Blue</a:t>
            </a:r>
            <a:endParaRPr lang="en-US" sz="1500" b="1" dirty="0">
              <a:solidFill>
                <a:srgbClr val="1C609F"/>
              </a:solidFill>
              <a:latin typeface="Arial" charset="0"/>
              <a:cs typeface="Arial" charset="0"/>
            </a:endParaRPr>
          </a:p>
          <a:p>
            <a:pPr marL="0" lvl="1">
              <a:defRPr/>
            </a:pPr>
            <a:endParaRPr lang="en-US" sz="1500" dirty="0" smtClean="0">
              <a:solidFill>
                <a:schemeClr val="accent5">
                  <a:lumMod val="50000"/>
                </a:schemeClr>
              </a:solidFill>
              <a:latin typeface="Arial" charset="0"/>
              <a:cs typeface="Arial" charset="0"/>
            </a:endParaRPr>
          </a:p>
          <a:p>
            <a:pPr marL="0" lvl="1">
              <a:defRPr/>
            </a:pPr>
            <a:r>
              <a:rPr lang="en-US" sz="1500" dirty="0" smtClean="0">
                <a:solidFill>
                  <a:srgbClr val="686868"/>
                </a:solidFill>
                <a:latin typeface="Arial" charset="0"/>
                <a:cs typeface="Arial" charset="0"/>
              </a:rPr>
              <a:t>Recommended:</a:t>
            </a:r>
          </a:p>
          <a:p>
            <a:pPr marL="0" lvl="1">
              <a:defRPr/>
            </a:pPr>
            <a:r>
              <a:rPr lang="en-US" sz="1500" dirty="0" smtClean="0">
                <a:solidFill>
                  <a:srgbClr val="686868"/>
                </a:solidFill>
                <a:latin typeface="Arial" charset="0"/>
                <a:cs typeface="Arial" charset="0"/>
              </a:rPr>
              <a:t>Plain</a:t>
            </a:r>
            <a:endParaRPr lang="en-US" sz="1500" dirty="0">
              <a:solidFill>
                <a:srgbClr val="686868"/>
              </a:solidFill>
              <a:latin typeface="Arial" charset="0"/>
              <a:cs typeface="Arial" charset="0"/>
            </a:endParaRPr>
          </a:p>
          <a:p>
            <a:pPr marL="0" lvl="1">
              <a:defRPr/>
            </a:pPr>
            <a:endParaRPr lang="en-US" sz="1500" dirty="0">
              <a:solidFill>
                <a:srgbClr val="686868"/>
              </a:solidFill>
              <a:latin typeface="Arial" charset="0"/>
              <a:cs typeface="Arial" charset="0"/>
            </a:endParaRPr>
          </a:p>
          <a:p>
            <a:pPr marL="0" lvl="1" defTabSz="457200">
              <a:defRPr/>
            </a:pPr>
            <a:r>
              <a:rPr lang="en-US" sz="1400" dirty="0">
                <a:solidFill>
                  <a:srgbClr val="686868"/>
                </a:solidFill>
                <a:ea typeface="+mn-ea"/>
                <a:cs typeface="Arial" charset="0"/>
              </a:rPr>
              <a:t>Note: </a:t>
            </a:r>
          </a:p>
          <a:p>
            <a:pPr marL="0" lvl="1" defTabSz="457200">
              <a:defRPr/>
            </a:pPr>
            <a:r>
              <a:rPr lang="en-US" sz="1400" dirty="0">
                <a:solidFill>
                  <a:srgbClr val="686868"/>
                </a:solidFill>
                <a:ea typeface="+mn-ea"/>
                <a:cs typeface="Arial" charset="0"/>
              </a:rPr>
              <a:t>Best practices for most organizations include many of the artifacts listed here.</a:t>
            </a:r>
          </a:p>
          <a:p>
            <a:pPr marL="0" lvl="1" defTabSz="457200">
              <a:defRPr/>
            </a:pPr>
            <a:r>
              <a:rPr lang="en-US" sz="1400" dirty="0">
                <a:solidFill>
                  <a:srgbClr val="686868"/>
                </a:solidFill>
                <a:ea typeface="+mn-ea"/>
                <a:cs typeface="Arial" charset="0"/>
              </a:rPr>
              <a:t>Please review. Model Package Description (MPD) </a:t>
            </a:r>
            <a:r>
              <a:rPr lang="en-US" sz="1400" dirty="0" smtClean="0">
                <a:solidFill>
                  <a:srgbClr val="686868"/>
                </a:solidFill>
                <a:ea typeface="+mn-ea"/>
                <a:cs typeface="Arial" charset="0"/>
              </a:rPr>
              <a:t>Specification for </a:t>
            </a:r>
            <a:r>
              <a:rPr lang="en-US" sz="1400" dirty="0">
                <a:solidFill>
                  <a:srgbClr val="686868"/>
                </a:solidFill>
                <a:ea typeface="+mn-ea"/>
                <a:cs typeface="Arial" charset="0"/>
              </a:rPr>
              <a:t>more information.</a:t>
            </a:r>
          </a:p>
          <a:p>
            <a:pPr marL="0" lvl="1">
              <a:defRPr/>
            </a:pPr>
            <a:endParaRPr lang="en-US" sz="1500" dirty="0">
              <a:solidFill>
                <a:srgbClr val="646769"/>
              </a:solidFill>
              <a:latin typeface="Arial" charset="0"/>
              <a:cs typeface="Arial" charset="0"/>
            </a:endParaRPr>
          </a:p>
        </p:txBody>
      </p:sp>
      <p:sp>
        <p:nvSpPr>
          <p:cNvPr id="16" name="TextBox 15"/>
          <p:cNvSpPr txBox="1"/>
          <p:nvPr/>
        </p:nvSpPr>
        <p:spPr>
          <a:xfrm>
            <a:off x="2955996" y="1024856"/>
            <a:ext cx="3086689" cy="738664"/>
          </a:xfrm>
          <a:prstGeom prst="rect">
            <a:avLst/>
          </a:prstGeom>
          <a:noFill/>
        </p:spPr>
        <p:txBody>
          <a:bodyPr wrap="square" rtlCol="0">
            <a:spAutoFit/>
          </a:bodyPr>
          <a:lstStyle/>
          <a:p>
            <a:pPr marL="174625" indent="-174625" fontAlgn="auto">
              <a:spcBef>
                <a:spcPts val="0"/>
              </a:spcBef>
              <a:spcAft>
                <a:spcPts val="0"/>
              </a:spcAft>
              <a:buFont typeface="Arial"/>
              <a:buChar char="•"/>
              <a:defRPr/>
            </a:pPr>
            <a:r>
              <a:rPr lang="en-US" sz="1400" dirty="0">
                <a:solidFill>
                  <a:srgbClr val="686868"/>
                </a:solidFill>
                <a:cs typeface="Arial" pitchFamily="34" charset="0"/>
              </a:rPr>
              <a:t> Business </a:t>
            </a:r>
            <a:r>
              <a:rPr lang="en-US" sz="1400" dirty="0" smtClean="0">
                <a:solidFill>
                  <a:srgbClr val="686868"/>
                </a:solidFill>
                <a:cs typeface="Arial" pitchFamily="34" charset="0"/>
              </a:rPr>
              <a:t>Process </a:t>
            </a:r>
            <a:r>
              <a:rPr lang="en-US" sz="1400" dirty="0">
                <a:solidFill>
                  <a:srgbClr val="686868"/>
                </a:solidFill>
                <a:cs typeface="Arial" pitchFamily="34" charset="0"/>
              </a:rPr>
              <a:t>Diagrams</a:t>
            </a:r>
          </a:p>
          <a:p>
            <a:pPr marL="174625" indent="-174625" fontAlgn="auto">
              <a:spcBef>
                <a:spcPts val="0"/>
              </a:spcBef>
              <a:spcAft>
                <a:spcPts val="0"/>
              </a:spcAft>
              <a:buFont typeface="Arial" pitchFamily="34" charset="0"/>
              <a:buChar char="•"/>
              <a:defRPr/>
            </a:pPr>
            <a:r>
              <a:rPr lang="en-US" sz="1400" dirty="0">
                <a:solidFill>
                  <a:srgbClr val="686868"/>
                </a:solidFill>
                <a:cs typeface="Arial" pitchFamily="34" charset="0"/>
              </a:rPr>
              <a:t> Use Case Diagrams</a:t>
            </a:r>
          </a:p>
          <a:p>
            <a:pPr marL="174625" indent="-174625" fontAlgn="auto">
              <a:spcBef>
                <a:spcPts val="0"/>
              </a:spcBef>
              <a:spcAft>
                <a:spcPts val="0"/>
              </a:spcAft>
              <a:buFont typeface="Arial" pitchFamily="34" charset="0"/>
              <a:buChar char="•"/>
              <a:defRPr/>
            </a:pPr>
            <a:r>
              <a:rPr lang="en-US" sz="1400" dirty="0">
                <a:solidFill>
                  <a:srgbClr val="686868"/>
                </a:solidFill>
                <a:cs typeface="Arial" pitchFamily="34" charset="0"/>
              </a:rPr>
              <a:t> Sequence Diagrams</a:t>
            </a:r>
          </a:p>
        </p:txBody>
      </p:sp>
      <p:sp>
        <p:nvSpPr>
          <p:cNvPr id="17" name="TextBox 16"/>
          <p:cNvSpPr txBox="1"/>
          <p:nvPr/>
        </p:nvSpPr>
        <p:spPr>
          <a:xfrm>
            <a:off x="2955996" y="1960676"/>
            <a:ext cx="3086689" cy="523220"/>
          </a:xfrm>
          <a:prstGeom prst="rect">
            <a:avLst/>
          </a:prstGeom>
          <a:noFill/>
        </p:spPr>
        <p:txBody>
          <a:bodyPr wrap="square" rtlCol="0">
            <a:spAutoFit/>
          </a:bodyPr>
          <a:lstStyle/>
          <a:p>
            <a:pPr marL="231775" indent="-231775" fontAlgn="auto">
              <a:spcBef>
                <a:spcPts val="0"/>
              </a:spcBef>
              <a:spcAft>
                <a:spcPts val="0"/>
              </a:spcAft>
              <a:buFont typeface="Arial"/>
              <a:buChar char="•"/>
              <a:defRPr/>
            </a:pPr>
            <a:r>
              <a:rPr lang="en-US" sz="1400" dirty="0">
                <a:solidFill>
                  <a:srgbClr val="686868"/>
                </a:solidFill>
                <a:cs typeface="Arial" pitchFamily="34" charset="0"/>
              </a:rPr>
              <a:t>Business Rules</a:t>
            </a:r>
          </a:p>
          <a:p>
            <a:pPr marL="231775" indent="-231775" fontAlgn="auto">
              <a:spcBef>
                <a:spcPts val="0"/>
              </a:spcBef>
              <a:spcAft>
                <a:spcPts val="0"/>
              </a:spcAft>
              <a:buFont typeface="Arial"/>
              <a:buChar char="•"/>
              <a:defRPr/>
            </a:pPr>
            <a:r>
              <a:rPr lang="en-US" sz="1400" dirty="0">
                <a:solidFill>
                  <a:srgbClr val="686868"/>
                </a:solidFill>
                <a:cs typeface="Arial" pitchFamily="34" charset="0"/>
              </a:rPr>
              <a:t>Business Requirements</a:t>
            </a:r>
          </a:p>
        </p:txBody>
      </p:sp>
      <p:sp>
        <p:nvSpPr>
          <p:cNvPr id="18" name="TextBox 17"/>
          <p:cNvSpPr txBox="1"/>
          <p:nvPr/>
        </p:nvSpPr>
        <p:spPr>
          <a:xfrm>
            <a:off x="2955996" y="2775360"/>
            <a:ext cx="3086689" cy="523220"/>
          </a:xfrm>
          <a:prstGeom prst="rect">
            <a:avLst/>
          </a:prstGeom>
          <a:noFill/>
        </p:spPr>
        <p:txBody>
          <a:bodyPr wrap="square" rtlCol="0">
            <a:spAutoFit/>
          </a:bodyPr>
          <a:lstStyle/>
          <a:p>
            <a:pPr marL="115888" indent="-115888" fontAlgn="auto">
              <a:spcBef>
                <a:spcPts val="0"/>
              </a:spcBef>
              <a:spcAft>
                <a:spcPts val="0"/>
              </a:spcAft>
              <a:buFont typeface="Arial"/>
              <a:buChar char="•"/>
              <a:defRPr/>
            </a:pPr>
            <a:r>
              <a:rPr lang="en-US" sz="1400" dirty="0" smtClean="0">
                <a:solidFill>
                  <a:srgbClr val="686868"/>
                </a:solidFill>
                <a:cs typeface="Arial" pitchFamily="34" charset="0"/>
              </a:rPr>
              <a:t>  Exchange Content Model</a:t>
            </a:r>
          </a:p>
          <a:p>
            <a:pPr marL="115888" indent="-115888" fontAlgn="auto">
              <a:spcBef>
                <a:spcPts val="0"/>
              </a:spcBef>
              <a:spcAft>
                <a:spcPts val="0"/>
              </a:spcAft>
              <a:buFont typeface="Arial"/>
              <a:buChar char="•"/>
              <a:defRPr/>
            </a:pPr>
            <a:r>
              <a:rPr lang="en-US" sz="1400" dirty="0" smtClean="0">
                <a:solidFill>
                  <a:srgbClr val="686868"/>
                </a:solidFill>
                <a:cs typeface="Arial" pitchFamily="34" charset="0"/>
              </a:rPr>
              <a:t>  Mapping Document</a:t>
            </a:r>
            <a:endParaRPr lang="en-US" sz="1400" dirty="0">
              <a:solidFill>
                <a:srgbClr val="686868"/>
              </a:solidFill>
              <a:cs typeface="Arial" pitchFamily="34" charset="0"/>
            </a:endParaRPr>
          </a:p>
        </p:txBody>
      </p:sp>
      <p:sp>
        <p:nvSpPr>
          <p:cNvPr id="19" name="TextBox 18"/>
          <p:cNvSpPr txBox="1"/>
          <p:nvPr/>
        </p:nvSpPr>
        <p:spPr>
          <a:xfrm>
            <a:off x="2946228" y="3546159"/>
            <a:ext cx="2051534" cy="692497"/>
          </a:xfrm>
          <a:prstGeom prst="rect">
            <a:avLst/>
          </a:prstGeom>
          <a:noFill/>
        </p:spPr>
        <p:txBody>
          <a:bodyPr wrap="square" rtlCol="0">
            <a:spAutoFit/>
          </a:bodyPr>
          <a:lstStyle/>
          <a:p>
            <a:pPr marL="115888" indent="-115888" fontAlgn="auto">
              <a:spcBef>
                <a:spcPts val="0"/>
              </a:spcBef>
              <a:spcAft>
                <a:spcPts val="0"/>
              </a:spcAft>
              <a:buClr>
                <a:schemeClr val="tx1"/>
              </a:buClr>
              <a:buFont typeface="Arial" pitchFamily="34" charset="0"/>
              <a:buChar char="•"/>
              <a:defRPr/>
            </a:pPr>
            <a:r>
              <a:rPr lang="en-US" sz="1300" dirty="0" smtClean="0">
                <a:solidFill>
                  <a:srgbClr val="454545"/>
                </a:solidFill>
                <a:cs typeface="Arial" pitchFamily="34" charset="0"/>
              </a:rPr>
              <a:t>  </a:t>
            </a:r>
            <a:r>
              <a:rPr lang="en-US" sz="1300" b="1" dirty="0">
                <a:solidFill>
                  <a:srgbClr val="1F497D"/>
                </a:solidFill>
                <a:cs typeface="Arial" pitchFamily="34" charset="0"/>
              </a:rPr>
              <a:t>Subset Schema</a:t>
            </a:r>
          </a:p>
          <a:p>
            <a:pPr marL="115888" indent="-115888" fontAlgn="auto">
              <a:spcBef>
                <a:spcPts val="0"/>
              </a:spcBef>
              <a:spcAft>
                <a:spcPts val="0"/>
              </a:spcAft>
              <a:buClr>
                <a:schemeClr val="tx1"/>
              </a:buClr>
              <a:buFont typeface="Arial" pitchFamily="34" charset="0"/>
              <a:buChar char="•"/>
              <a:defRPr/>
            </a:pPr>
            <a:r>
              <a:rPr lang="en-US" sz="1300" dirty="0" smtClean="0">
                <a:solidFill>
                  <a:srgbClr val="454545"/>
                </a:solidFill>
                <a:cs typeface="Arial" pitchFamily="34" charset="0"/>
              </a:rPr>
              <a:t>  </a:t>
            </a:r>
            <a:r>
              <a:rPr lang="en-US" sz="1300" b="1" dirty="0" smtClean="0">
                <a:solidFill>
                  <a:schemeClr val="tx2"/>
                </a:solidFill>
                <a:cs typeface="Arial" pitchFamily="34" charset="0"/>
              </a:rPr>
              <a:t>Exchange Schema</a:t>
            </a:r>
          </a:p>
          <a:p>
            <a:pPr marL="115888" indent="-115888" fontAlgn="auto">
              <a:spcBef>
                <a:spcPts val="0"/>
              </a:spcBef>
              <a:spcAft>
                <a:spcPts val="0"/>
              </a:spcAft>
              <a:buClr>
                <a:schemeClr val="tx1"/>
              </a:buClr>
              <a:buFont typeface="Arial" pitchFamily="34" charset="0"/>
              <a:buChar char="•"/>
              <a:defRPr/>
            </a:pPr>
            <a:r>
              <a:rPr lang="en-US" sz="1300" dirty="0" smtClean="0">
                <a:solidFill>
                  <a:srgbClr val="686868"/>
                </a:solidFill>
                <a:cs typeface="Arial" pitchFamily="34" charset="0"/>
              </a:rPr>
              <a:t>  Wantlist</a:t>
            </a:r>
          </a:p>
        </p:txBody>
      </p:sp>
      <p:sp>
        <p:nvSpPr>
          <p:cNvPr id="20" name="TextBox 19"/>
          <p:cNvSpPr txBox="1"/>
          <p:nvPr/>
        </p:nvSpPr>
        <p:spPr>
          <a:xfrm>
            <a:off x="4784495" y="3440329"/>
            <a:ext cx="2283533" cy="892552"/>
          </a:xfrm>
          <a:prstGeom prst="rect">
            <a:avLst/>
          </a:prstGeom>
          <a:noFill/>
        </p:spPr>
        <p:txBody>
          <a:bodyPr wrap="square" rtlCol="0">
            <a:spAutoFit/>
          </a:bodyPr>
          <a:lstStyle/>
          <a:p>
            <a:pPr marL="285750" indent="-285750" fontAlgn="auto">
              <a:spcBef>
                <a:spcPts val="0"/>
              </a:spcBef>
              <a:spcAft>
                <a:spcPts val="0"/>
              </a:spcAft>
              <a:buClr>
                <a:schemeClr val="tx1"/>
              </a:buClr>
              <a:buFont typeface="Arial"/>
              <a:buChar char="•"/>
              <a:defRPr/>
            </a:pPr>
            <a:r>
              <a:rPr lang="en-US" sz="1300" dirty="0">
                <a:solidFill>
                  <a:srgbClr val="686868"/>
                </a:solidFill>
                <a:cs typeface="Arial" pitchFamily="34" charset="0"/>
              </a:rPr>
              <a:t>Constraint Schema</a:t>
            </a:r>
          </a:p>
          <a:p>
            <a:pPr marL="285750" indent="-285750" fontAlgn="auto">
              <a:spcBef>
                <a:spcPts val="0"/>
              </a:spcBef>
              <a:spcAft>
                <a:spcPts val="0"/>
              </a:spcAft>
              <a:buClr>
                <a:schemeClr val="tx1"/>
              </a:buClr>
              <a:buFont typeface="Arial"/>
              <a:buChar char="•"/>
              <a:defRPr/>
            </a:pPr>
            <a:r>
              <a:rPr lang="en-US" sz="1300" dirty="0">
                <a:solidFill>
                  <a:srgbClr val="686868"/>
                </a:solidFill>
                <a:cs typeface="Arial" pitchFamily="34" charset="0"/>
              </a:rPr>
              <a:t>Extension Schema</a:t>
            </a:r>
          </a:p>
          <a:p>
            <a:pPr marL="285750" indent="-285750" fontAlgn="auto">
              <a:spcBef>
                <a:spcPts val="0"/>
              </a:spcBef>
              <a:spcAft>
                <a:spcPts val="0"/>
              </a:spcAft>
              <a:buClr>
                <a:schemeClr val="tx1"/>
              </a:buClr>
              <a:buFont typeface="Arial"/>
              <a:buChar char="•"/>
              <a:defRPr/>
            </a:pPr>
            <a:r>
              <a:rPr lang="en-US" sz="1300" b="1" dirty="0">
                <a:solidFill>
                  <a:srgbClr val="1F497D"/>
                </a:solidFill>
                <a:cs typeface="Arial" pitchFamily="34" charset="0"/>
              </a:rPr>
              <a:t>Reference Schema</a:t>
            </a:r>
          </a:p>
          <a:p>
            <a:pPr marL="285750" indent="-285750" fontAlgn="auto">
              <a:spcBef>
                <a:spcPts val="0"/>
              </a:spcBef>
              <a:spcAft>
                <a:spcPts val="0"/>
              </a:spcAft>
              <a:buClr>
                <a:schemeClr val="tx1"/>
              </a:buClr>
              <a:buFont typeface="Arial"/>
              <a:buChar char="•"/>
              <a:defRPr/>
            </a:pPr>
            <a:r>
              <a:rPr lang="en-US" sz="1300" dirty="0">
                <a:solidFill>
                  <a:srgbClr val="686868"/>
                </a:solidFill>
                <a:cs typeface="Arial" pitchFamily="34" charset="0"/>
              </a:rPr>
              <a:t>XML Stylesheets</a:t>
            </a:r>
            <a:endParaRPr lang="en-US" sz="1300" i="1" dirty="0">
              <a:solidFill>
                <a:srgbClr val="686868"/>
              </a:solidFill>
              <a:cs typeface="Arial" pitchFamily="34" charset="0"/>
            </a:endParaRPr>
          </a:p>
        </p:txBody>
      </p:sp>
      <p:sp>
        <p:nvSpPr>
          <p:cNvPr id="21" name="TextBox 20"/>
          <p:cNvSpPr txBox="1"/>
          <p:nvPr/>
        </p:nvSpPr>
        <p:spPr>
          <a:xfrm>
            <a:off x="2946228" y="4394089"/>
            <a:ext cx="2051534" cy="492443"/>
          </a:xfrm>
          <a:prstGeom prst="rect">
            <a:avLst/>
          </a:prstGeom>
          <a:noFill/>
        </p:spPr>
        <p:txBody>
          <a:bodyPr wrap="square" rtlCol="0">
            <a:spAutoFit/>
          </a:bodyPr>
          <a:lstStyle/>
          <a:p>
            <a:pPr marL="285750" indent="-285750" fontAlgn="auto">
              <a:spcBef>
                <a:spcPts val="0"/>
              </a:spcBef>
              <a:spcAft>
                <a:spcPts val="0"/>
              </a:spcAft>
              <a:buFont typeface="Arial"/>
              <a:buChar char="•"/>
              <a:defRPr/>
            </a:pPr>
            <a:r>
              <a:rPr lang="en-US" sz="1300" b="1" dirty="0">
                <a:solidFill>
                  <a:srgbClr val="1F497D"/>
                </a:solidFill>
                <a:cs typeface="Arial" pitchFamily="34" charset="0"/>
              </a:rPr>
              <a:t>Master Document</a:t>
            </a:r>
          </a:p>
          <a:p>
            <a:pPr marL="285750" indent="-285750" fontAlgn="auto">
              <a:spcBef>
                <a:spcPts val="0"/>
              </a:spcBef>
              <a:spcAft>
                <a:spcPts val="0"/>
              </a:spcAft>
              <a:buFont typeface="Arial"/>
              <a:buChar char="•"/>
              <a:defRPr/>
            </a:pPr>
            <a:r>
              <a:rPr lang="en-US" sz="1300" b="1" dirty="0">
                <a:solidFill>
                  <a:srgbClr val="1F497D"/>
                </a:solidFill>
                <a:cs typeface="Arial" pitchFamily="34" charset="0"/>
              </a:rPr>
              <a:t>Catalog</a:t>
            </a:r>
          </a:p>
        </p:txBody>
      </p:sp>
      <p:sp>
        <p:nvSpPr>
          <p:cNvPr id="22" name="TextBox 21"/>
          <p:cNvSpPr txBox="1"/>
          <p:nvPr/>
        </p:nvSpPr>
        <p:spPr>
          <a:xfrm>
            <a:off x="4795869" y="4394089"/>
            <a:ext cx="2272160" cy="492443"/>
          </a:xfrm>
          <a:prstGeom prst="rect">
            <a:avLst/>
          </a:prstGeom>
          <a:noFill/>
        </p:spPr>
        <p:txBody>
          <a:bodyPr wrap="square" rtlCol="0">
            <a:spAutoFit/>
          </a:bodyPr>
          <a:lstStyle/>
          <a:p>
            <a:pPr marL="285750" indent="-285750" fontAlgn="auto">
              <a:spcBef>
                <a:spcPts val="0"/>
              </a:spcBef>
              <a:spcAft>
                <a:spcPts val="0"/>
              </a:spcAft>
              <a:buFont typeface="Arial"/>
              <a:buChar char="•"/>
              <a:defRPr/>
            </a:pPr>
            <a:r>
              <a:rPr lang="en-US" sz="1300" b="1" dirty="0">
                <a:solidFill>
                  <a:srgbClr val="1F497D"/>
                </a:solidFill>
                <a:cs typeface="Arial" pitchFamily="34" charset="0"/>
              </a:rPr>
              <a:t>Change Log</a:t>
            </a:r>
          </a:p>
          <a:p>
            <a:pPr marL="285750" indent="-285750" fontAlgn="auto">
              <a:spcBef>
                <a:spcPts val="0"/>
              </a:spcBef>
              <a:spcAft>
                <a:spcPts val="0"/>
              </a:spcAft>
              <a:buFont typeface="Arial"/>
              <a:buChar char="•"/>
              <a:defRPr/>
            </a:pPr>
            <a:r>
              <a:rPr lang="en-US" sz="1300" b="1" dirty="0">
                <a:solidFill>
                  <a:srgbClr val="1F497D"/>
                </a:solidFill>
                <a:cs typeface="Arial" pitchFamily="34" charset="0"/>
              </a:rPr>
              <a:t>Sample XML Instances</a:t>
            </a:r>
          </a:p>
        </p:txBody>
      </p:sp>
      <p:sp>
        <p:nvSpPr>
          <p:cNvPr id="23" name="TextBox 22"/>
          <p:cNvSpPr txBox="1"/>
          <p:nvPr/>
        </p:nvSpPr>
        <p:spPr>
          <a:xfrm>
            <a:off x="2868076" y="5288210"/>
            <a:ext cx="3653684" cy="523220"/>
          </a:xfrm>
          <a:prstGeom prst="rect">
            <a:avLst/>
          </a:prstGeom>
          <a:noFill/>
        </p:spPr>
        <p:txBody>
          <a:bodyPr wrap="square" rtlCol="0">
            <a:spAutoFit/>
          </a:bodyPr>
          <a:lstStyle/>
          <a:p>
            <a:pPr marL="91440" indent="-91440" fontAlgn="auto">
              <a:spcBef>
                <a:spcPts val="0"/>
              </a:spcBef>
              <a:spcAft>
                <a:spcPts val="0"/>
              </a:spcAft>
              <a:defRPr/>
            </a:pPr>
            <a:r>
              <a:rPr lang="en-US" sz="1400" dirty="0" smtClean="0">
                <a:solidFill>
                  <a:srgbClr val="686868"/>
                </a:solidFill>
                <a:cs typeface="Arial" pitchFamily="34" charset="0"/>
              </a:rPr>
              <a:t>  No required artifacts. Publish the IEPD to </a:t>
            </a:r>
            <a:br>
              <a:rPr lang="en-US" sz="1400" dirty="0" smtClean="0">
                <a:solidFill>
                  <a:srgbClr val="686868"/>
                </a:solidFill>
                <a:cs typeface="Arial" pitchFamily="34" charset="0"/>
              </a:rPr>
            </a:br>
            <a:r>
              <a:rPr lang="en-US" sz="1400" dirty="0" smtClean="0">
                <a:solidFill>
                  <a:srgbClr val="686868"/>
                </a:solidFill>
                <a:cs typeface="Arial" pitchFamily="34" charset="0"/>
              </a:rPr>
              <a:t>a repository and implement the exchange</a:t>
            </a:r>
            <a:endParaRPr lang="en-US" sz="1400" dirty="0">
              <a:solidFill>
                <a:srgbClr val="686868"/>
              </a:solidFill>
              <a:cs typeface="Arial" pitchFamily="34" charset="0"/>
            </a:endParaRPr>
          </a:p>
        </p:txBody>
      </p:sp>
      <p:grpSp>
        <p:nvGrpSpPr>
          <p:cNvPr id="24" name="Group 80"/>
          <p:cNvGrpSpPr>
            <a:grpSpLocks/>
          </p:cNvGrpSpPr>
          <p:nvPr/>
        </p:nvGrpSpPr>
        <p:grpSpPr bwMode="auto">
          <a:xfrm>
            <a:off x="7677150" y="723900"/>
            <a:ext cx="657225" cy="136525"/>
            <a:chOff x="3262391" y="4029126"/>
            <a:chExt cx="953212" cy="197077"/>
          </a:xfrm>
        </p:grpSpPr>
        <p:cxnSp>
          <p:nvCxnSpPr>
            <p:cNvPr id="25" name="Straight Connector 24"/>
            <p:cNvCxnSpPr>
              <a:endCxn id="28"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Oval 27"/>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Oval 28"/>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9306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15C5588-121C-0642-A4C5-08A05F9A2E31}" type="slidenum">
              <a:rPr lang="en-US" smtClean="0"/>
              <a:pPr>
                <a:defRPr/>
              </a:pPr>
              <a:t>14</a:t>
            </a:fld>
            <a:endParaRPr lang="en-US" dirty="0"/>
          </a:p>
        </p:txBody>
      </p:sp>
      <p:sp>
        <p:nvSpPr>
          <p:cNvPr id="5" name="Text Placeholder 4"/>
          <p:cNvSpPr txBox="1">
            <a:spLocks/>
          </p:cNvSpPr>
          <p:nvPr/>
        </p:nvSpPr>
        <p:spPr>
          <a:xfrm>
            <a:off x="372469" y="1275977"/>
            <a:ext cx="1948167" cy="2984296"/>
          </a:xfrm>
          <a:prstGeom prst="rect">
            <a:avLst/>
          </a:prstGeom>
        </p:spPr>
        <p:txBody>
          <a:bodyPr vert="horz" lIns="91440" tIns="45720" rIns="91440" bIns="45720" rtlCol="0" anchor="t">
            <a:normAutofit lnSpcReduction="10000"/>
          </a:bodyPr>
          <a:lstStyle/>
          <a:p>
            <a:pPr marL="0" lvl="1">
              <a:defRPr/>
            </a:pPr>
            <a:r>
              <a:rPr lang="en-US" sz="1600" dirty="0" smtClean="0">
                <a:solidFill>
                  <a:srgbClr val="686868"/>
                </a:solidFill>
                <a:latin typeface="Arial" charset="0"/>
                <a:cs typeface="Arial" charset="0"/>
              </a:rPr>
              <a:t>The </a:t>
            </a:r>
            <a:r>
              <a:rPr lang="en-US" sz="1600" b="1" dirty="0" smtClean="0">
                <a:solidFill>
                  <a:schemeClr val="tx2"/>
                </a:solidFill>
                <a:latin typeface="Arial" charset="0"/>
                <a:cs typeface="Arial" charset="0"/>
              </a:rPr>
              <a:t>Systems Development </a:t>
            </a:r>
            <a:br>
              <a:rPr lang="en-US" sz="1600" b="1" dirty="0" smtClean="0">
                <a:solidFill>
                  <a:schemeClr val="tx2"/>
                </a:solidFill>
                <a:latin typeface="Arial" charset="0"/>
                <a:cs typeface="Arial" charset="0"/>
              </a:rPr>
            </a:br>
            <a:r>
              <a:rPr lang="en-US" sz="1600" b="1" dirty="0" smtClean="0">
                <a:solidFill>
                  <a:schemeClr val="tx2"/>
                </a:solidFill>
                <a:latin typeface="Arial" charset="0"/>
                <a:cs typeface="Arial" charset="0"/>
              </a:rPr>
              <a:t>Life Cycle (SDLC) </a:t>
            </a:r>
            <a:br>
              <a:rPr lang="en-US" sz="1600" b="1" dirty="0" smtClean="0">
                <a:solidFill>
                  <a:schemeClr val="tx2"/>
                </a:solidFill>
                <a:latin typeface="Arial" charset="0"/>
                <a:cs typeface="Arial" charset="0"/>
              </a:rPr>
            </a:br>
            <a:r>
              <a:rPr lang="en-US" sz="1600" dirty="0" smtClean="0">
                <a:solidFill>
                  <a:srgbClr val="686868"/>
                </a:solidFill>
                <a:latin typeface="Arial" charset="0"/>
                <a:cs typeface="Arial" charset="0"/>
              </a:rPr>
              <a:t>is a common methodology </a:t>
            </a:r>
            <a:br>
              <a:rPr lang="en-US" sz="1600" dirty="0" smtClean="0">
                <a:solidFill>
                  <a:srgbClr val="686868"/>
                </a:solidFill>
                <a:latin typeface="Arial" charset="0"/>
                <a:cs typeface="Arial" charset="0"/>
              </a:rPr>
            </a:br>
            <a:r>
              <a:rPr lang="en-US" sz="1600" dirty="0" smtClean="0">
                <a:solidFill>
                  <a:srgbClr val="686868"/>
                </a:solidFill>
                <a:latin typeface="Arial" charset="0"/>
                <a:cs typeface="Arial" charset="0"/>
              </a:rPr>
              <a:t>used for creating information systems.</a:t>
            </a:r>
          </a:p>
          <a:p>
            <a:pPr marL="0" lvl="1">
              <a:defRPr/>
            </a:pPr>
            <a:endParaRPr lang="en-US" sz="1400" dirty="0">
              <a:solidFill>
                <a:srgbClr val="686868"/>
              </a:solidFill>
              <a:latin typeface="Arial" charset="0"/>
              <a:cs typeface="Arial" charset="0"/>
            </a:endParaRPr>
          </a:p>
          <a:p>
            <a:pPr marL="0" lvl="1">
              <a:defRPr/>
            </a:pPr>
            <a:r>
              <a:rPr lang="en-US" sz="1400" dirty="0">
                <a:solidFill>
                  <a:srgbClr val="686868"/>
                </a:solidFill>
                <a:latin typeface="Arial" charset="0"/>
                <a:cs typeface="Arial" charset="0"/>
              </a:rPr>
              <a:t>The IEPD Lifecycle </a:t>
            </a:r>
            <a:r>
              <a:rPr lang="en-US" sz="1400" dirty="0" smtClean="0">
                <a:solidFill>
                  <a:srgbClr val="686868"/>
                </a:solidFill>
                <a:latin typeface="Arial" charset="0"/>
                <a:cs typeface="Arial" charset="0"/>
              </a:rPr>
              <a:t>aligns closely </a:t>
            </a:r>
            <a:r>
              <a:rPr lang="en-US" sz="1400" dirty="0">
                <a:solidFill>
                  <a:srgbClr val="686868"/>
                </a:solidFill>
                <a:latin typeface="Arial" charset="0"/>
                <a:cs typeface="Arial" charset="0"/>
              </a:rPr>
              <a:t/>
            </a:r>
            <a:br>
              <a:rPr lang="en-US" sz="1400" dirty="0">
                <a:solidFill>
                  <a:srgbClr val="686868"/>
                </a:solidFill>
                <a:latin typeface="Arial" charset="0"/>
                <a:cs typeface="Arial" charset="0"/>
              </a:rPr>
            </a:br>
            <a:r>
              <a:rPr lang="en-US" sz="1400" dirty="0">
                <a:solidFill>
                  <a:srgbClr val="686868"/>
                </a:solidFill>
                <a:latin typeface="Arial" charset="0"/>
                <a:cs typeface="Arial" charset="0"/>
              </a:rPr>
              <a:t>with the phases of </a:t>
            </a:r>
            <a:br>
              <a:rPr lang="en-US" sz="1400" dirty="0">
                <a:solidFill>
                  <a:srgbClr val="686868"/>
                </a:solidFill>
                <a:latin typeface="Arial" charset="0"/>
                <a:cs typeface="Arial" charset="0"/>
              </a:rPr>
            </a:br>
            <a:r>
              <a:rPr lang="en-US" sz="1400" dirty="0">
                <a:solidFill>
                  <a:srgbClr val="686868"/>
                </a:solidFill>
                <a:latin typeface="Arial" charset="0"/>
                <a:cs typeface="Arial" charset="0"/>
              </a:rPr>
              <a:t>the </a:t>
            </a:r>
            <a:r>
              <a:rPr lang="en-US" sz="1400" dirty="0" smtClean="0">
                <a:solidFill>
                  <a:srgbClr val="686868"/>
                </a:solidFill>
                <a:latin typeface="Arial" charset="0"/>
                <a:cs typeface="Arial" charset="0"/>
              </a:rPr>
              <a:t>SDLC.</a:t>
            </a:r>
            <a:endParaRPr lang="en-US" sz="1400" dirty="0">
              <a:solidFill>
                <a:srgbClr val="686868"/>
              </a:solidFill>
              <a:latin typeface="Arial" charset="0"/>
              <a:cs typeface="Arial" charset="0"/>
            </a:endParaRPr>
          </a:p>
        </p:txBody>
      </p:sp>
      <p:sp>
        <p:nvSpPr>
          <p:cNvPr id="6" name="Title 1"/>
          <p:cNvSpPr>
            <a:spLocks noGrp="1"/>
          </p:cNvSpPr>
          <p:nvPr>
            <p:ph type="title"/>
          </p:nvPr>
        </p:nvSpPr>
        <p:spPr>
          <a:xfrm>
            <a:off x="255754" y="131380"/>
            <a:ext cx="6646041" cy="472966"/>
          </a:xfrm>
        </p:spPr>
        <p:txBody>
          <a:bodyPr>
            <a:normAutofit/>
          </a:bodyPr>
          <a:lstStyle/>
          <a:p>
            <a:r>
              <a:rPr lang="en-US" dirty="0"/>
              <a:t>Systems Development Life Cycle</a:t>
            </a:r>
          </a:p>
        </p:txBody>
      </p:sp>
      <p:grpSp>
        <p:nvGrpSpPr>
          <p:cNvPr id="7" name="Group 6"/>
          <p:cNvGrpSpPr/>
          <p:nvPr/>
        </p:nvGrpSpPr>
        <p:grpSpPr>
          <a:xfrm>
            <a:off x="2494122" y="1026626"/>
            <a:ext cx="6394930" cy="4949622"/>
            <a:chOff x="982615" y="991991"/>
            <a:chExt cx="6394930" cy="4949622"/>
          </a:xfrm>
        </p:grpSpPr>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82615" y="991991"/>
              <a:ext cx="3421445" cy="4949622"/>
            </a:xfrm>
            <a:prstGeom prst="rect">
              <a:avLst/>
            </a:prstGeom>
          </p:spPr>
        </p:pic>
        <p:sp>
          <p:nvSpPr>
            <p:cNvPr id="9" name="TextBox 8"/>
            <p:cNvSpPr txBox="1"/>
            <p:nvPr/>
          </p:nvSpPr>
          <p:spPr>
            <a:xfrm>
              <a:off x="2690337" y="1159497"/>
              <a:ext cx="1388937"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Plan</a:t>
              </a:r>
            </a:p>
          </p:txBody>
        </p:sp>
        <p:sp>
          <p:nvSpPr>
            <p:cNvPr id="10" name="TextBox 9"/>
            <p:cNvSpPr txBox="1"/>
            <p:nvPr/>
          </p:nvSpPr>
          <p:spPr>
            <a:xfrm>
              <a:off x="2678792" y="1875373"/>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Requirements</a:t>
              </a:r>
            </a:p>
          </p:txBody>
        </p:sp>
        <p:sp>
          <p:nvSpPr>
            <p:cNvPr id="11" name="TextBox 10"/>
            <p:cNvSpPr txBox="1"/>
            <p:nvPr/>
          </p:nvSpPr>
          <p:spPr>
            <a:xfrm>
              <a:off x="2690337" y="2591196"/>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Design</a:t>
              </a:r>
            </a:p>
          </p:txBody>
        </p:sp>
        <p:sp>
          <p:nvSpPr>
            <p:cNvPr id="12" name="TextBox 11"/>
            <p:cNvSpPr txBox="1"/>
            <p:nvPr/>
          </p:nvSpPr>
          <p:spPr>
            <a:xfrm>
              <a:off x="2690337" y="3646843"/>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Develop</a:t>
              </a:r>
            </a:p>
          </p:txBody>
        </p:sp>
        <p:sp>
          <p:nvSpPr>
            <p:cNvPr id="13" name="TextBox 12"/>
            <p:cNvSpPr txBox="1"/>
            <p:nvPr/>
          </p:nvSpPr>
          <p:spPr>
            <a:xfrm>
              <a:off x="2690337" y="4723737"/>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Implement</a:t>
              </a:r>
            </a:p>
          </p:txBody>
        </p:sp>
        <p:sp>
          <p:nvSpPr>
            <p:cNvPr id="14" name="TextBox 13"/>
            <p:cNvSpPr txBox="1"/>
            <p:nvPr/>
          </p:nvSpPr>
          <p:spPr>
            <a:xfrm>
              <a:off x="2690337" y="5424704"/>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Maintain</a:t>
              </a:r>
            </a:p>
          </p:txBody>
        </p:sp>
        <p:sp>
          <p:nvSpPr>
            <p:cNvPr id="15" name="TextBox 14"/>
            <p:cNvSpPr txBox="1"/>
            <p:nvPr/>
          </p:nvSpPr>
          <p:spPr>
            <a:xfrm>
              <a:off x="4463472" y="1095896"/>
              <a:ext cx="2636983" cy="523220"/>
            </a:xfrm>
            <a:prstGeom prst="rect">
              <a:avLst/>
            </a:prstGeom>
            <a:noFill/>
          </p:spPr>
          <p:txBody>
            <a:bodyPr wrap="square" rtlCol="0">
              <a:spAutoFit/>
            </a:bodyPr>
            <a:lstStyle/>
            <a:p>
              <a:r>
                <a:rPr lang="en-US" sz="1400" dirty="0" smtClean="0">
                  <a:solidFill>
                    <a:srgbClr val="686868"/>
                  </a:solidFill>
                </a:rPr>
                <a:t>Develop high level scope and goals of intended system</a:t>
              </a:r>
            </a:p>
          </p:txBody>
        </p:sp>
        <p:sp>
          <p:nvSpPr>
            <p:cNvPr id="16" name="TextBox 15"/>
            <p:cNvSpPr txBox="1"/>
            <p:nvPr/>
          </p:nvSpPr>
          <p:spPr>
            <a:xfrm>
              <a:off x="4463472" y="1785819"/>
              <a:ext cx="2636983" cy="523220"/>
            </a:xfrm>
            <a:prstGeom prst="rect">
              <a:avLst/>
            </a:prstGeom>
            <a:noFill/>
          </p:spPr>
          <p:txBody>
            <a:bodyPr wrap="square" rtlCol="0">
              <a:spAutoFit/>
            </a:bodyPr>
            <a:lstStyle/>
            <a:p>
              <a:r>
                <a:rPr lang="en-US" sz="1400" dirty="0" smtClean="0">
                  <a:solidFill>
                    <a:srgbClr val="686868"/>
                  </a:solidFill>
                </a:rPr>
                <a:t>Analyze goals and break them down into exact requirements</a:t>
              </a:r>
            </a:p>
          </p:txBody>
        </p:sp>
        <p:sp>
          <p:nvSpPr>
            <p:cNvPr id="17" name="TextBox 16"/>
            <p:cNvSpPr txBox="1"/>
            <p:nvPr/>
          </p:nvSpPr>
          <p:spPr>
            <a:xfrm>
              <a:off x="4463472" y="2475748"/>
              <a:ext cx="2636983" cy="523220"/>
            </a:xfrm>
            <a:prstGeom prst="rect">
              <a:avLst/>
            </a:prstGeom>
            <a:noFill/>
          </p:spPr>
          <p:txBody>
            <a:bodyPr wrap="square" rtlCol="0">
              <a:spAutoFit/>
            </a:bodyPr>
            <a:lstStyle/>
            <a:p>
              <a:r>
                <a:rPr lang="en-US" sz="1400" dirty="0" smtClean="0">
                  <a:solidFill>
                    <a:srgbClr val="686868"/>
                  </a:solidFill>
                </a:rPr>
                <a:t>Transform requirements into detailed system capabilities</a:t>
              </a:r>
            </a:p>
          </p:txBody>
        </p:sp>
        <p:sp>
          <p:nvSpPr>
            <p:cNvPr id="18" name="TextBox 17"/>
            <p:cNvSpPr txBox="1"/>
            <p:nvPr/>
          </p:nvSpPr>
          <p:spPr>
            <a:xfrm>
              <a:off x="4463472" y="3574778"/>
              <a:ext cx="2636983" cy="523220"/>
            </a:xfrm>
            <a:prstGeom prst="rect">
              <a:avLst/>
            </a:prstGeom>
            <a:noFill/>
          </p:spPr>
          <p:txBody>
            <a:bodyPr wrap="square" rtlCol="0">
              <a:spAutoFit/>
            </a:bodyPr>
            <a:lstStyle/>
            <a:p>
              <a:r>
                <a:rPr lang="en-US" sz="1400" dirty="0" smtClean="0">
                  <a:solidFill>
                    <a:srgbClr val="686868"/>
                  </a:solidFill>
                </a:rPr>
                <a:t>Develop system per design specifications</a:t>
              </a:r>
            </a:p>
          </p:txBody>
        </p:sp>
        <p:sp>
          <p:nvSpPr>
            <p:cNvPr id="19" name="TextBox 18"/>
            <p:cNvSpPr txBox="1"/>
            <p:nvPr/>
          </p:nvSpPr>
          <p:spPr>
            <a:xfrm>
              <a:off x="4463472" y="4633589"/>
              <a:ext cx="2636983" cy="307777"/>
            </a:xfrm>
            <a:prstGeom prst="rect">
              <a:avLst/>
            </a:prstGeom>
            <a:noFill/>
          </p:spPr>
          <p:txBody>
            <a:bodyPr wrap="square" rtlCol="0">
              <a:spAutoFit/>
            </a:bodyPr>
            <a:lstStyle/>
            <a:p>
              <a:r>
                <a:rPr lang="en-US" sz="1400" dirty="0" smtClean="0">
                  <a:solidFill>
                    <a:srgbClr val="686868"/>
                  </a:solidFill>
                </a:rPr>
                <a:t>Test and deploy system</a:t>
              </a:r>
            </a:p>
          </p:txBody>
        </p:sp>
        <p:sp>
          <p:nvSpPr>
            <p:cNvPr id="20" name="TextBox 19"/>
            <p:cNvSpPr txBox="1"/>
            <p:nvPr/>
          </p:nvSpPr>
          <p:spPr>
            <a:xfrm>
              <a:off x="4463472" y="5391293"/>
              <a:ext cx="2914073" cy="523220"/>
            </a:xfrm>
            <a:prstGeom prst="rect">
              <a:avLst/>
            </a:prstGeom>
            <a:noFill/>
          </p:spPr>
          <p:txBody>
            <a:bodyPr wrap="square" rtlCol="0">
              <a:spAutoFit/>
            </a:bodyPr>
            <a:lstStyle/>
            <a:p>
              <a:r>
                <a:rPr lang="en-US" sz="1400" dirty="0" smtClean="0">
                  <a:solidFill>
                    <a:srgbClr val="686868"/>
                  </a:solidFill>
                </a:rPr>
                <a:t>Sustain system per future plan and eventually move to disposition</a:t>
              </a:r>
            </a:p>
          </p:txBody>
        </p:sp>
        <p:grpSp>
          <p:nvGrpSpPr>
            <p:cNvPr id="21" name="Group 20"/>
            <p:cNvGrpSpPr/>
            <p:nvPr/>
          </p:nvGrpSpPr>
          <p:grpSpPr>
            <a:xfrm>
              <a:off x="982616" y="1693459"/>
              <a:ext cx="6117840" cy="3548268"/>
              <a:chOff x="2959835" y="1693459"/>
              <a:chExt cx="4140620" cy="3548268"/>
            </a:xfrm>
          </p:grpSpPr>
          <p:cxnSp>
            <p:nvCxnSpPr>
              <p:cNvPr id="22" name="Straight Connector 21"/>
              <p:cNvCxnSpPr/>
              <p:nvPr/>
            </p:nvCxnSpPr>
            <p:spPr>
              <a:xfrm>
                <a:off x="2959835" y="1693459"/>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959835" y="239767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59835" y="311349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959835" y="4525908"/>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959835" y="524172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grpSp>
        <p:nvGrpSpPr>
          <p:cNvPr id="34" name="Group 80"/>
          <p:cNvGrpSpPr>
            <a:grpSpLocks/>
          </p:cNvGrpSpPr>
          <p:nvPr/>
        </p:nvGrpSpPr>
        <p:grpSpPr bwMode="auto">
          <a:xfrm>
            <a:off x="7677150" y="723900"/>
            <a:ext cx="657225" cy="136525"/>
            <a:chOff x="3262391" y="4029126"/>
            <a:chExt cx="953212" cy="197077"/>
          </a:xfrm>
        </p:grpSpPr>
        <p:cxnSp>
          <p:nvCxnSpPr>
            <p:cNvPr id="35" name="Straight Connector 34"/>
            <p:cNvCxnSpPr>
              <a:endCxn id="38"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Oval 3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964152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mj-lt"/>
              </a:rPr>
              <a:t>IEPD REUSE  </a:t>
            </a:r>
            <a:endParaRPr lang="en-US" dirty="0">
              <a:latin typeface="+mj-lt"/>
            </a:endParaRPr>
          </a:p>
        </p:txBody>
      </p:sp>
      <p:sp>
        <p:nvSpPr>
          <p:cNvPr id="4" name="Slide Number Placeholder 3"/>
          <p:cNvSpPr>
            <a:spLocks noGrp="1"/>
          </p:cNvSpPr>
          <p:nvPr>
            <p:ph type="sldNum" sz="quarter" idx="10"/>
          </p:nvPr>
        </p:nvSpPr>
        <p:spPr>
          <a:xfrm>
            <a:off x="6537325" y="6270953"/>
            <a:ext cx="2133600" cy="365125"/>
          </a:xfrm>
        </p:spPr>
        <p:txBody>
          <a:bodyPr/>
          <a:lstStyle/>
          <a:p>
            <a:pPr>
              <a:defRPr/>
            </a:pPr>
            <a:fld id="{615C5588-121C-0642-A4C5-08A05F9A2E31}" type="slidenum">
              <a:rPr lang="en-US" smtClean="0"/>
              <a:pPr>
                <a:defRPr/>
              </a:pPr>
              <a:t>15</a:t>
            </a:fld>
            <a:endParaRPr lang="en-US" dirty="0"/>
          </a:p>
        </p:txBody>
      </p:sp>
      <p:sp>
        <p:nvSpPr>
          <p:cNvPr id="22" name="Content Placeholder 3"/>
          <p:cNvSpPr>
            <a:spLocks noGrp="1"/>
          </p:cNvSpPr>
          <p:nvPr>
            <p:ph idx="1"/>
          </p:nvPr>
        </p:nvSpPr>
        <p:spPr>
          <a:xfrm>
            <a:off x="324069" y="1122946"/>
            <a:ext cx="8362731" cy="3160417"/>
          </a:xfrm>
        </p:spPr>
        <p:txBody>
          <a:bodyPr>
            <a:normAutofit/>
          </a:bodyPr>
          <a:lstStyle/>
          <a:p>
            <a:pPr marL="0" indent="0">
              <a:buNone/>
            </a:pPr>
            <a:r>
              <a:rPr lang="en-US" dirty="0">
                <a:solidFill>
                  <a:srgbClr val="686868"/>
                </a:solidFill>
              </a:rPr>
              <a:t>Existing IEPDs, after publication, can be </a:t>
            </a:r>
            <a:br>
              <a:rPr lang="en-US" dirty="0">
                <a:solidFill>
                  <a:srgbClr val="686868"/>
                </a:solidFill>
              </a:rPr>
            </a:br>
            <a:r>
              <a:rPr lang="en-US" dirty="0" smtClean="0">
                <a:solidFill>
                  <a:srgbClr val="686868"/>
                </a:solidFill>
              </a:rPr>
              <a:t>reused partially or fully, which </a:t>
            </a:r>
            <a:r>
              <a:rPr lang="en-US" dirty="0">
                <a:solidFill>
                  <a:srgbClr val="686868"/>
                </a:solidFill>
              </a:rPr>
              <a:t>can:</a:t>
            </a:r>
          </a:p>
          <a:p>
            <a:pPr marL="342900" indent="-342900">
              <a:buFont typeface="Arial"/>
              <a:buChar char="•"/>
            </a:pPr>
            <a:r>
              <a:rPr lang="en-US" dirty="0">
                <a:solidFill>
                  <a:srgbClr val="686868"/>
                </a:solidFill>
              </a:rPr>
              <a:t>Decrease IEPD development time</a:t>
            </a:r>
          </a:p>
          <a:p>
            <a:pPr marL="342900" indent="-342900">
              <a:buFont typeface="Arial"/>
              <a:buChar char="•"/>
            </a:pPr>
            <a:r>
              <a:rPr lang="en-US" dirty="0">
                <a:solidFill>
                  <a:srgbClr val="686868"/>
                </a:solidFill>
              </a:rPr>
              <a:t>Reduce development cost</a:t>
            </a:r>
          </a:p>
          <a:p>
            <a:pPr marL="342900" indent="-342900">
              <a:buFont typeface="Arial"/>
              <a:buChar char="•"/>
            </a:pPr>
            <a:r>
              <a:rPr lang="en-US" dirty="0">
                <a:solidFill>
                  <a:srgbClr val="686868"/>
                </a:solidFill>
              </a:rPr>
              <a:t>Increase Return on Investment (ROI)</a:t>
            </a:r>
          </a:p>
          <a:p>
            <a:pPr marL="342900" indent="-342900">
              <a:buFont typeface="Arial"/>
              <a:buChar char="•"/>
            </a:pPr>
            <a:r>
              <a:rPr lang="en-US" dirty="0">
                <a:solidFill>
                  <a:srgbClr val="686868"/>
                </a:solidFill>
              </a:rPr>
              <a:t>Increase consistency of data definitions</a:t>
            </a:r>
          </a:p>
        </p:txBody>
      </p:sp>
      <p:pic>
        <p:nvPicPr>
          <p:cNvPr id="24" name="Picture 23" descr="NIEM_Network_Effec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99983" y="1019979"/>
            <a:ext cx="2851668" cy="2986699"/>
          </a:xfrm>
          <a:prstGeom prst="rect">
            <a:avLst/>
          </a:prstGeom>
        </p:spPr>
      </p:pic>
      <p:sp>
        <p:nvSpPr>
          <p:cNvPr id="8" name="Rounded Rectangle 7"/>
          <p:cNvSpPr/>
          <p:nvPr/>
        </p:nvSpPr>
        <p:spPr bwMode="auto">
          <a:xfrm>
            <a:off x="477156" y="4135803"/>
            <a:ext cx="3658116" cy="176392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marL="0" lvl="1" algn="ctr">
              <a:lnSpc>
                <a:spcPct val="120000"/>
              </a:lnSpc>
              <a:spcBef>
                <a:spcPct val="40000"/>
              </a:spcBef>
              <a:buClr>
                <a:srgbClr val="000000"/>
              </a:buClr>
              <a:buFont typeface="Wingdings 2" pitchFamily="18" charset="2"/>
              <a:buNone/>
            </a:pPr>
            <a:r>
              <a:rPr lang="en-US" sz="1400" b="1" spc="-50" dirty="0">
                <a:solidFill>
                  <a:schemeClr val="tx2"/>
                </a:solidFill>
                <a:latin typeface="Arial"/>
                <a:cs typeface="Arial"/>
              </a:rPr>
              <a:t>IEPD R</a:t>
            </a:r>
            <a:r>
              <a:rPr lang="en-US" sz="1400" b="1" spc="-50" dirty="0">
                <a:solidFill>
                  <a:srgbClr val="1F497D"/>
                </a:solidFill>
                <a:latin typeface="Arial"/>
                <a:cs typeface="Arial"/>
              </a:rPr>
              <a:t>EPOSI</a:t>
            </a:r>
            <a:r>
              <a:rPr lang="en-US" sz="1400" b="1" spc="-50" dirty="0">
                <a:solidFill>
                  <a:schemeClr val="tx2"/>
                </a:solidFill>
                <a:latin typeface="Arial"/>
                <a:cs typeface="Arial"/>
              </a:rPr>
              <a:t>TORIES</a:t>
            </a:r>
            <a:r>
              <a:rPr lang="en-US" sz="1400" spc="-50" dirty="0">
                <a:solidFill>
                  <a:srgbClr val="454545"/>
                </a:solidFill>
                <a:latin typeface="Arial"/>
                <a:cs typeface="Arial"/>
              </a:rPr>
              <a:t>, </a:t>
            </a:r>
            <a:r>
              <a:rPr lang="en-US" sz="1400" spc="-50" dirty="0">
                <a:solidFill>
                  <a:srgbClr val="686868"/>
                </a:solidFill>
                <a:latin typeface="Arial"/>
                <a:cs typeface="Arial"/>
              </a:rPr>
              <a:t>such as the IEPD Clearinghouse, can be leveraged to search and reuse existing IEPDs.</a:t>
            </a:r>
          </a:p>
          <a:p>
            <a:pPr marL="0" lvl="1" algn="ctr">
              <a:lnSpc>
                <a:spcPct val="120000"/>
              </a:lnSpc>
              <a:spcBef>
                <a:spcPct val="40000"/>
              </a:spcBef>
              <a:buClr>
                <a:srgbClr val="000000"/>
              </a:buClr>
              <a:buFont typeface="Wingdings 2" pitchFamily="18" charset="2"/>
              <a:buNone/>
            </a:pPr>
            <a:r>
              <a:rPr lang="en-US" sz="1400" spc="-50" dirty="0">
                <a:solidFill>
                  <a:srgbClr val="454545"/>
                </a:solidFill>
                <a:latin typeface="Arial"/>
                <a:cs typeface="Arial"/>
                <a:hlinkClick r:id="rId3"/>
              </a:rPr>
              <a:t>NIEM.gov/ojpiepdclearinghouse</a:t>
            </a:r>
            <a:endParaRPr lang="en-US" sz="1400" spc="-50" dirty="0">
              <a:solidFill>
                <a:srgbClr val="454545"/>
              </a:solidFill>
              <a:latin typeface="Arial"/>
              <a:cs typeface="Arial"/>
            </a:endParaRPr>
          </a:p>
        </p:txBody>
      </p:sp>
      <p:sp>
        <p:nvSpPr>
          <p:cNvPr id="9" name="Rounded Rectangle 8"/>
          <p:cNvSpPr/>
          <p:nvPr/>
        </p:nvSpPr>
        <p:spPr bwMode="auto">
          <a:xfrm>
            <a:off x="4585649" y="4135803"/>
            <a:ext cx="3666002" cy="176392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marL="42863" lvl="1" indent="-85725" algn="ctr">
              <a:lnSpc>
                <a:spcPct val="120000"/>
              </a:lnSpc>
              <a:spcBef>
                <a:spcPct val="40000"/>
              </a:spcBef>
              <a:buClr>
                <a:srgbClr val="000000"/>
              </a:buClr>
              <a:buFont typeface="Wingdings 2" pitchFamily="18" charset="2"/>
              <a:buNone/>
            </a:pPr>
            <a:r>
              <a:rPr lang="en-US" sz="1400" b="1" spc="-50" dirty="0" smtClean="0">
                <a:solidFill>
                  <a:schemeClr val="tx2"/>
                </a:solidFill>
                <a:latin typeface="Arial"/>
                <a:cs typeface="Arial"/>
              </a:rPr>
              <a:t>ARTIFACTS and ELEMENTS </a:t>
            </a:r>
            <a:r>
              <a:rPr lang="en-US" sz="1400" spc="-50" dirty="0">
                <a:solidFill>
                  <a:srgbClr val="686868"/>
                </a:solidFill>
                <a:latin typeface="Arial"/>
                <a:cs typeface="Arial"/>
              </a:rPr>
              <a:t>within IEPDs can be leveraged to facilitate development and ease the burden on resources.</a:t>
            </a:r>
          </a:p>
        </p:txBody>
      </p:sp>
      <p:grpSp>
        <p:nvGrpSpPr>
          <p:cNvPr id="10" name="Group 80"/>
          <p:cNvGrpSpPr>
            <a:grpSpLocks/>
          </p:cNvGrpSpPr>
          <p:nvPr/>
        </p:nvGrpSpPr>
        <p:grpSpPr bwMode="auto">
          <a:xfrm>
            <a:off x="7677150" y="723900"/>
            <a:ext cx="657225" cy="136525"/>
            <a:chOff x="3262391" y="4029126"/>
            <a:chExt cx="953212" cy="197077"/>
          </a:xfrm>
        </p:grpSpPr>
        <p:cxnSp>
          <p:nvCxnSpPr>
            <p:cNvPr id="11" name="Straight Connector 10"/>
            <p:cNvCxnSpPr>
              <a:endCxn id="1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3113340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t>
            </a:r>
            <a:r>
              <a:rPr lang="en-US" b="0" dirty="0" smtClean="0"/>
              <a:t>IEPD </a:t>
            </a:r>
            <a:r>
              <a:rPr lang="en-US" b="0" dirty="0" err="1" smtClean="0"/>
              <a:t>ELEMent</a:t>
            </a:r>
            <a:r>
              <a:rPr lang="en-US" b="0" dirty="0"/>
              <a:t> </a:t>
            </a:r>
            <a:r>
              <a:rPr lang="en-US" b="0" dirty="0" smtClean="0"/>
              <a:t>reuse</a:t>
            </a:r>
            <a:endParaRPr lang="en-US" b="0" dirty="0"/>
          </a:p>
        </p:txBody>
      </p:sp>
      <p:sp>
        <p:nvSpPr>
          <p:cNvPr id="4" name="Slide Number Placeholder 3"/>
          <p:cNvSpPr>
            <a:spLocks noGrp="1"/>
          </p:cNvSpPr>
          <p:nvPr>
            <p:ph type="sldNum" sz="quarter" idx="10"/>
          </p:nvPr>
        </p:nvSpPr>
        <p:spPr/>
        <p:txBody>
          <a:bodyPr/>
          <a:lstStyle/>
          <a:p>
            <a:pPr>
              <a:defRPr/>
            </a:pPr>
            <a:fld id="{615C5588-121C-0642-A4C5-08A05F9A2E31}" type="slidenum">
              <a:rPr lang="en-US" smtClean="0"/>
              <a:pPr>
                <a:defRPr/>
              </a:pPr>
              <a:t>16</a:t>
            </a:fld>
            <a:endParaRPr lang="en-US" dirty="0"/>
          </a:p>
        </p:txBody>
      </p:sp>
      <p:sp>
        <p:nvSpPr>
          <p:cNvPr id="42" name="Rectangle 41"/>
          <p:cNvSpPr/>
          <p:nvPr/>
        </p:nvSpPr>
        <p:spPr>
          <a:xfrm>
            <a:off x="255753" y="989837"/>
            <a:ext cx="2455915" cy="5016758"/>
          </a:xfrm>
          <a:prstGeom prst="rect">
            <a:avLst/>
          </a:prstGeom>
        </p:spPr>
        <p:txBody>
          <a:bodyPr wrap="square">
            <a:spAutoFit/>
          </a:bodyPr>
          <a:lstStyle/>
          <a:p>
            <a:r>
              <a:rPr lang="en-US" sz="1600" dirty="0">
                <a:solidFill>
                  <a:srgbClr val="686868"/>
                </a:solidFill>
              </a:rPr>
              <a:t>Since NIEM exchange developers follow the </a:t>
            </a:r>
            <a:r>
              <a:rPr lang="en-US" sz="1600" dirty="0" smtClean="0">
                <a:solidFill>
                  <a:srgbClr val="686868"/>
                </a:solidFill>
              </a:rPr>
              <a:t>same technical framework- the IEPD Lifecycle--they </a:t>
            </a:r>
            <a:r>
              <a:rPr lang="en-US" sz="1600" dirty="0">
                <a:solidFill>
                  <a:srgbClr val="686868"/>
                </a:solidFill>
              </a:rPr>
              <a:t>can borrow from and reuse each other’s work. </a:t>
            </a:r>
            <a:endParaRPr lang="en-US" sz="1600" dirty="0" smtClean="0">
              <a:solidFill>
                <a:srgbClr val="686868"/>
              </a:solidFill>
            </a:endParaRPr>
          </a:p>
          <a:p>
            <a:endParaRPr lang="en-US" sz="1600" dirty="0" smtClean="0">
              <a:solidFill>
                <a:srgbClr val="686868"/>
              </a:solidFill>
            </a:endParaRPr>
          </a:p>
          <a:p>
            <a:r>
              <a:rPr lang="en-US" sz="1600" dirty="0" smtClean="0">
                <a:solidFill>
                  <a:srgbClr val="686868"/>
                </a:solidFill>
              </a:rPr>
              <a:t>Because </a:t>
            </a:r>
            <a:r>
              <a:rPr lang="en-US" sz="1600" dirty="0">
                <a:solidFill>
                  <a:srgbClr val="686868"/>
                </a:solidFill>
              </a:rPr>
              <a:t>the NIEM data model is composed of data </a:t>
            </a:r>
            <a:r>
              <a:rPr lang="en-US" sz="1600" dirty="0" smtClean="0">
                <a:solidFill>
                  <a:srgbClr val="686868"/>
                </a:solidFill>
              </a:rPr>
              <a:t>elements that </a:t>
            </a:r>
            <a:r>
              <a:rPr lang="en-US" sz="1600" dirty="0">
                <a:solidFill>
                  <a:srgbClr val="686868"/>
                </a:solidFill>
              </a:rPr>
              <a:t>cross sectors, functions, and geographic boundaries, an exchange developed for one organizational business requirement could be “reused,” partially or fully, for a different need </a:t>
            </a:r>
            <a:r>
              <a:rPr lang="en-US" sz="1600" dirty="0" smtClean="0">
                <a:solidFill>
                  <a:srgbClr val="686868"/>
                </a:solidFill>
              </a:rPr>
              <a:t>within, or by another organization.</a:t>
            </a:r>
            <a:endParaRPr lang="en-US" sz="1600" dirty="0">
              <a:solidFill>
                <a:srgbClr val="686868"/>
              </a:solidFill>
            </a:endParaRPr>
          </a:p>
        </p:txBody>
      </p:sp>
      <p:grpSp>
        <p:nvGrpSpPr>
          <p:cNvPr id="52" name="Group 51"/>
          <p:cNvGrpSpPr/>
          <p:nvPr/>
        </p:nvGrpSpPr>
        <p:grpSpPr>
          <a:xfrm>
            <a:off x="2711669" y="1181100"/>
            <a:ext cx="6258909" cy="4572000"/>
            <a:chOff x="659197" y="1143000"/>
            <a:chExt cx="7722803" cy="4572000"/>
          </a:xfrm>
        </p:grpSpPr>
        <p:grpSp>
          <p:nvGrpSpPr>
            <p:cNvPr id="53" name="Group 52"/>
            <p:cNvGrpSpPr/>
            <p:nvPr/>
          </p:nvGrpSpPr>
          <p:grpSpPr>
            <a:xfrm>
              <a:off x="659197" y="1143000"/>
              <a:ext cx="3351979" cy="4572000"/>
              <a:chOff x="659197" y="1143000"/>
              <a:chExt cx="3351979" cy="4572000"/>
            </a:xfrm>
          </p:grpSpPr>
          <p:sp>
            <p:nvSpPr>
              <p:cNvPr id="75" name="Rounded Rectangle 74"/>
              <p:cNvSpPr/>
              <p:nvPr/>
            </p:nvSpPr>
            <p:spPr bwMode="auto">
              <a:xfrm>
                <a:off x="659197" y="1143000"/>
                <a:ext cx="3351979" cy="45720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1600" b="1" spc="-50" dirty="0" err="1" smtClean="0">
                    <a:solidFill>
                      <a:srgbClr val="304776"/>
                    </a:solidFill>
                    <a:latin typeface="Arial"/>
                    <a:cs typeface="Arial"/>
                  </a:rPr>
                  <a:t>Commonweath</a:t>
                </a:r>
                <a:r>
                  <a:rPr lang="en-US" sz="1600" b="1" spc="-50" dirty="0" smtClean="0">
                    <a:solidFill>
                      <a:srgbClr val="304776"/>
                    </a:solidFill>
                    <a:latin typeface="Arial"/>
                    <a:cs typeface="Arial"/>
                  </a:rPr>
                  <a:t> of </a:t>
                </a:r>
                <a:br>
                  <a:rPr lang="en-US" sz="1600" b="1" spc="-50" dirty="0" smtClean="0">
                    <a:solidFill>
                      <a:srgbClr val="304776"/>
                    </a:solidFill>
                    <a:latin typeface="Arial"/>
                    <a:cs typeface="Arial"/>
                  </a:rPr>
                </a:br>
                <a:r>
                  <a:rPr lang="en-US" sz="1600" b="1" spc="-50" dirty="0">
                    <a:solidFill>
                      <a:srgbClr val="304776"/>
                    </a:solidFill>
                    <a:latin typeface="Arial"/>
                    <a:cs typeface="Arial"/>
                  </a:rPr>
                  <a:t>Virginia</a:t>
                </a:r>
              </a:p>
              <a:p>
                <a:pPr algn="ctr">
                  <a:lnSpc>
                    <a:spcPct val="90000"/>
                  </a:lnSpc>
                  <a:defRPr/>
                </a:pPr>
                <a:r>
                  <a:rPr lang="en-US" sz="1600" b="1" spc="-50" dirty="0">
                    <a:solidFill>
                      <a:srgbClr val="304776"/>
                    </a:solidFill>
                    <a:latin typeface="Arial"/>
                    <a:cs typeface="Arial"/>
                  </a:rPr>
                  <a:t>Developed an Exchange </a:t>
                </a:r>
              </a:p>
            </p:txBody>
          </p:sp>
          <p:sp>
            <p:nvSpPr>
              <p:cNvPr id="76" name="Rounded Rectangle 75"/>
              <p:cNvSpPr/>
              <p:nvPr/>
            </p:nvSpPr>
            <p:spPr bwMode="auto">
              <a:xfrm>
                <a:off x="838201" y="2209799"/>
                <a:ext cx="3011274" cy="2209800"/>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686868"/>
                    </a:solidFill>
                    <a:latin typeface="Arial"/>
                    <a:cs typeface="Arial"/>
                  </a:rPr>
                  <a:t>Child Welfare</a:t>
                </a:r>
                <a:br>
                  <a:rPr lang="en-US" sz="1400" b="1" dirty="0">
                    <a:solidFill>
                      <a:srgbClr val="686868"/>
                    </a:solidFill>
                    <a:latin typeface="Arial"/>
                    <a:cs typeface="Arial"/>
                  </a:rPr>
                </a:br>
                <a:r>
                  <a:rPr lang="en-US" sz="1400" b="1" dirty="0">
                    <a:solidFill>
                      <a:srgbClr val="686868"/>
                    </a:solidFill>
                    <a:latin typeface="Arial"/>
                    <a:cs typeface="Arial"/>
                  </a:rPr>
                  <a:t>Information Exchange</a:t>
                </a:r>
              </a:p>
              <a:p>
                <a:pPr marL="285750" indent="-285750" algn="ctr">
                  <a:spcAft>
                    <a:spcPts val="600"/>
                  </a:spcAft>
                  <a:buFont typeface="Arial"/>
                  <a:buChar char="•"/>
                  <a:defRPr/>
                </a:pPr>
                <a:r>
                  <a:rPr lang="en-US" sz="1400" dirty="0">
                    <a:solidFill>
                      <a:srgbClr val="686868"/>
                    </a:solidFill>
                    <a:latin typeface="Arial"/>
                    <a:cs typeface="Arial"/>
                  </a:rPr>
                  <a:t>Element 1</a:t>
                </a:r>
              </a:p>
              <a:p>
                <a:pPr marL="285750" indent="-285750" algn="ctr">
                  <a:spcAft>
                    <a:spcPts val="600"/>
                  </a:spcAft>
                  <a:buFont typeface="Arial"/>
                  <a:buChar char="•"/>
                  <a:defRPr/>
                </a:pPr>
                <a:r>
                  <a:rPr lang="en-US" sz="1400" dirty="0">
                    <a:solidFill>
                      <a:srgbClr val="686868"/>
                    </a:solidFill>
                    <a:latin typeface="Arial"/>
                    <a:cs typeface="Arial"/>
                  </a:rPr>
                  <a:t>Element 2</a:t>
                </a:r>
              </a:p>
              <a:p>
                <a:pPr marL="285750" indent="-285750" algn="ctr">
                  <a:spcAft>
                    <a:spcPts val="600"/>
                  </a:spcAft>
                  <a:buFont typeface="Arial"/>
                  <a:buChar char="•"/>
                  <a:defRPr/>
                </a:pPr>
                <a:r>
                  <a:rPr lang="en-US" sz="1400" dirty="0">
                    <a:solidFill>
                      <a:srgbClr val="686868"/>
                    </a:solidFill>
                    <a:latin typeface="Arial"/>
                    <a:cs typeface="Arial"/>
                  </a:rPr>
                  <a:t>Element 3</a:t>
                </a:r>
              </a:p>
              <a:p>
                <a:pPr marL="285750" indent="-285750" algn="ctr">
                  <a:spcAft>
                    <a:spcPts val="600"/>
                  </a:spcAft>
                  <a:buFont typeface="Arial"/>
                  <a:buChar char="•"/>
                  <a:defRPr/>
                </a:pPr>
                <a:r>
                  <a:rPr lang="en-US" sz="1400" dirty="0">
                    <a:solidFill>
                      <a:srgbClr val="686868"/>
                    </a:solidFill>
                    <a:latin typeface="Arial"/>
                    <a:cs typeface="Arial"/>
                  </a:rPr>
                  <a:t>Element 4</a:t>
                </a:r>
              </a:p>
              <a:p>
                <a:pPr marL="285750" indent="-285750" algn="ctr">
                  <a:spcAft>
                    <a:spcPts val="600"/>
                  </a:spcAft>
                  <a:buFont typeface="Arial"/>
                  <a:buChar char="•"/>
                  <a:defRPr/>
                </a:pPr>
                <a:r>
                  <a:rPr lang="en-US" sz="1400" dirty="0">
                    <a:solidFill>
                      <a:srgbClr val="686868"/>
                    </a:solidFill>
                    <a:latin typeface="Arial"/>
                    <a:cs typeface="Arial"/>
                  </a:rPr>
                  <a:t>Element 5</a:t>
                </a:r>
              </a:p>
            </p:txBody>
          </p:sp>
        </p:grpSp>
        <p:grpSp>
          <p:nvGrpSpPr>
            <p:cNvPr id="54" name="Group 53"/>
            <p:cNvGrpSpPr/>
            <p:nvPr/>
          </p:nvGrpSpPr>
          <p:grpSpPr>
            <a:xfrm>
              <a:off x="5007851" y="1143000"/>
              <a:ext cx="3374149" cy="4572000"/>
              <a:chOff x="5007851" y="1143000"/>
              <a:chExt cx="3374149" cy="4572000"/>
            </a:xfrm>
          </p:grpSpPr>
          <p:sp>
            <p:nvSpPr>
              <p:cNvPr id="72" name="Rounded Rectangle 71"/>
              <p:cNvSpPr/>
              <p:nvPr/>
            </p:nvSpPr>
            <p:spPr bwMode="auto">
              <a:xfrm>
                <a:off x="5007851" y="1143000"/>
                <a:ext cx="3374149" cy="45720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1600" b="1" spc="-50" dirty="0">
                    <a:solidFill>
                      <a:srgbClr val="304776"/>
                    </a:solidFill>
                    <a:latin typeface="Arial"/>
                    <a:cs typeface="Arial"/>
                  </a:rPr>
                  <a:t>State of New Jersey</a:t>
                </a:r>
              </a:p>
              <a:p>
                <a:pPr algn="ctr">
                  <a:lnSpc>
                    <a:spcPct val="90000"/>
                  </a:lnSpc>
                  <a:defRPr/>
                </a:pPr>
                <a:r>
                  <a:rPr lang="en-US" sz="1600" b="1" spc="-50" dirty="0">
                    <a:solidFill>
                      <a:srgbClr val="304776"/>
                    </a:solidFill>
                    <a:latin typeface="Arial"/>
                    <a:cs typeface="Arial"/>
                  </a:rPr>
                  <a:t>Reused the </a:t>
                </a:r>
                <a:r>
                  <a:rPr lang="en-US" sz="1600" b="1" spc="-50" dirty="0" smtClean="0">
                    <a:solidFill>
                      <a:srgbClr val="304776"/>
                    </a:solidFill>
                    <a:latin typeface="Arial"/>
                    <a:cs typeface="Arial"/>
                  </a:rPr>
                  <a:t>Exchange</a:t>
                </a:r>
                <a:endParaRPr lang="en-US" sz="1600" b="1" spc="-50" dirty="0">
                  <a:solidFill>
                    <a:srgbClr val="304776"/>
                  </a:solidFill>
                  <a:latin typeface="Arial"/>
                  <a:cs typeface="Arial"/>
                </a:endParaRPr>
              </a:p>
            </p:txBody>
          </p:sp>
          <p:sp>
            <p:nvSpPr>
              <p:cNvPr id="73" name="Rounded Rectangle 72"/>
              <p:cNvSpPr/>
              <p:nvPr/>
            </p:nvSpPr>
            <p:spPr bwMode="auto">
              <a:xfrm>
                <a:off x="5210522" y="2209799"/>
                <a:ext cx="2827810" cy="1600201"/>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686868"/>
                    </a:solidFill>
                    <a:latin typeface="Arial"/>
                    <a:cs typeface="Arial"/>
                  </a:rPr>
                  <a:t>Child Welfare</a:t>
                </a:r>
                <a:br>
                  <a:rPr lang="en-US" sz="1400" b="1" dirty="0">
                    <a:solidFill>
                      <a:srgbClr val="686868"/>
                    </a:solidFill>
                    <a:latin typeface="Arial"/>
                    <a:cs typeface="Arial"/>
                  </a:rPr>
                </a:br>
                <a:r>
                  <a:rPr lang="en-US" sz="1400" b="1" dirty="0">
                    <a:solidFill>
                      <a:srgbClr val="686868"/>
                    </a:solidFill>
                    <a:latin typeface="Arial"/>
                    <a:cs typeface="Arial"/>
                  </a:rPr>
                  <a:t>Information Exchange</a:t>
                </a:r>
              </a:p>
              <a:p>
                <a:pPr marL="285750" indent="-285750" algn="ctr">
                  <a:spcAft>
                    <a:spcPts val="600"/>
                  </a:spcAft>
                  <a:buFont typeface="Arial"/>
                  <a:buChar char="•"/>
                  <a:defRPr/>
                </a:pPr>
                <a:r>
                  <a:rPr lang="en-US" sz="1400" dirty="0">
                    <a:solidFill>
                      <a:srgbClr val="686868"/>
                    </a:solidFill>
                    <a:latin typeface="Arial"/>
                    <a:cs typeface="Arial"/>
                  </a:rPr>
                  <a:t>Element 1</a:t>
                </a:r>
              </a:p>
              <a:p>
                <a:pPr marL="285750" indent="-285750" algn="ctr">
                  <a:spcAft>
                    <a:spcPts val="600"/>
                  </a:spcAft>
                  <a:buFont typeface="Arial"/>
                  <a:buChar char="•"/>
                  <a:defRPr/>
                </a:pPr>
                <a:r>
                  <a:rPr lang="en-US" sz="1400" dirty="0">
                    <a:solidFill>
                      <a:srgbClr val="686868"/>
                    </a:solidFill>
                    <a:latin typeface="Arial"/>
                    <a:cs typeface="Arial"/>
                  </a:rPr>
                  <a:t>Element 3</a:t>
                </a:r>
              </a:p>
              <a:p>
                <a:pPr marL="285750" indent="-285750" algn="ctr">
                  <a:spcAft>
                    <a:spcPts val="600"/>
                  </a:spcAft>
                  <a:buFont typeface="Arial"/>
                  <a:buChar char="•"/>
                  <a:defRPr/>
                </a:pPr>
                <a:r>
                  <a:rPr lang="en-US" sz="1400" dirty="0">
                    <a:solidFill>
                      <a:srgbClr val="686868"/>
                    </a:solidFill>
                    <a:latin typeface="Arial"/>
                    <a:cs typeface="Arial"/>
                  </a:rPr>
                  <a:t>Element 5</a:t>
                </a:r>
              </a:p>
            </p:txBody>
          </p:sp>
          <p:sp>
            <p:nvSpPr>
              <p:cNvPr id="74" name="Rounded Rectangle 73"/>
              <p:cNvSpPr/>
              <p:nvPr/>
            </p:nvSpPr>
            <p:spPr bwMode="auto">
              <a:xfrm>
                <a:off x="5347347" y="3962398"/>
                <a:ext cx="2690984" cy="1600201"/>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686868"/>
                    </a:solidFill>
                    <a:latin typeface="Arial"/>
                    <a:cs typeface="Arial"/>
                  </a:rPr>
                  <a:t>Data Specific to Child </a:t>
                </a:r>
                <a:br>
                  <a:rPr lang="en-US" sz="1400" b="1" dirty="0">
                    <a:solidFill>
                      <a:srgbClr val="686868"/>
                    </a:solidFill>
                    <a:latin typeface="Arial"/>
                    <a:cs typeface="Arial"/>
                  </a:rPr>
                </a:br>
                <a:r>
                  <a:rPr lang="en-US" sz="1400" b="1" dirty="0">
                    <a:solidFill>
                      <a:srgbClr val="686868"/>
                    </a:solidFill>
                    <a:latin typeface="Arial"/>
                    <a:cs typeface="Arial"/>
                  </a:rPr>
                  <a:t>Welfare in NJ</a:t>
                </a:r>
              </a:p>
              <a:p>
                <a:pPr marL="285750" indent="-285750" algn="ctr">
                  <a:spcAft>
                    <a:spcPts val="600"/>
                  </a:spcAft>
                  <a:buFont typeface="Arial"/>
                  <a:buChar char="•"/>
                  <a:defRPr/>
                </a:pPr>
                <a:r>
                  <a:rPr lang="en-US" sz="1400" dirty="0">
                    <a:solidFill>
                      <a:srgbClr val="686868"/>
                    </a:solidFill>
                    <a:latin typeface="Arial"/>
                    <a:cs typeface="Arial"/>
                  </a:rPr>
                  <a:t>Element </a:t>
                </a:r>
                <a:r>
                  <a:rPr lang="en-US" sz="1400" dirty="0" smtClean="0">
                    <a:solidFill>
                      <a:srgbClr val="686868"/>
                    </a:solidFill>
                    <a:latin typeface="Arial"/>
                    <a:cs typeface="Arial"/>
                  </a:rPr>
                  <a:t>6</a:t>
                </a:r>
                <a:endParaRPr lang="en-US" sz="1400" dirty="0">
                  <a:solidFill>
                    <a:srgbClr val="686868"/>
                  </a:solidFill>
                  <a:latin typeface="Arial"/>
                  <a:cs typeface="Arial"/>
                </a:endParaRPr>
              </a:p>
              <a:p>
                <a:pPr marL="285750" indent="-285750" algn="ctr">
                  <a:spcAft>
                    <a:spcPts val="600"/>
                  </a:spcAft>
                  <a:buFont typeface="Arial"/>
                  <a:buChar char="•"/>
                  <a:defRPr/>
                </a:pPr>
                <a:r>
                  <a:rPr lang="en-US" sz="1400" dirty="0">
                    <a:solidFill>
                      <a:srgbClr val="686868"/>
                    </a:solidFill>
                    <a:latin typeface="Arial"/>
                    <a:cs typeface="Arial"/>
                  </a:rPr>
                  <a:t>Element </a:t>
                </a:r>
                <a:r>
                  <a:rPr lang="en-US" sz="1400" dirty="0" smtClean="0">
                    <a:solidFill>
                      <a:srgbClr val="686868"/>
                    </a:solidFill>
                    <a:latin typeface="Arial"/>
                    <a:cs typeface="Arial"/>
                  </a:rPr>
                  <a:t>7</a:t>
                </a:r>
                <a:endParaRPr lang="en-US" sz="1400" dirty="0">
                  <a:solidFill>
                    <a:srgbClr val="686868"/>
                  </a:solidFill>
                  <a:latin typeface="Arial"/>
                  <a:cs typeface="Arial"/>
                </a:endParaRPr>
              </a:p>
              <a:p>
                <a:pPr marL="285750" indent="-285750" algn="ctr">
                  <a:spcAft>
                    <a:spcPts val="600"/>
                  </a:spcAft>
                  <a:buFont typeface="Arial"/>
                  <a:buChar char="•"/>
                  <a:defRPr/>
                </a:pPr>
                <a:r>
                  <a:rPr lang="en-US" sz="1400">
                    <a:solidFill>
                      <a:srgbClr val="686868"/>
                    </a:solidFill>
                    <a:latin typeface="Arial"/>
                    <a:cs typeface="Arial"/>
                  </a:rPr>
                  <a:t>Element </a:t>
                </a:r>
                <a:r>
                  <a:rPr lang="en-US" sz="1400" smtClean="0">
                    <a:solidFill>
                      <a:srgbClr val="686868"/>
                    </a:solidFill>
                    <a:latin typeface="Arial"/>
                    <a:cs typeface="Arial"/>
                  </a:rPr>
                  <a:t>8</a:t>
                </a:r>
                <a:endParaRPr lang="en-US" sz="1400" dirty="0">
                  <a:solidFill>
                    <a:srgbClr val="686868"/>
                  </a:solidFill>
                  <a:latin typeface="Arial"/>
                  <a:cs typeface="Arial"/>
                </a:endParaRPr>
              </a:p>
            </p:txBody>
          </p:sp>
        </p:grpSp>
        <p:grpSp>
          <p:nvGrpSpPr>
            <p:cNvPr id="55" name="Group 54"/>
            <p:cNvGrpSpPr/>
            <p:nvPr/>
          </p:nvGrpSpPr>
          <p:grpSpPr>
            <a:xfrm>
              <a:off x="1905000" y="2563283"/>
              <a:ext cx="5486400" cy="1637124"/>
              <a:chOff x="1905000" y="2563283"/>
              <a:chExt cx="5486400" cy="1637124"/>
            </a:xfrm>
          </p:grpSpPr>
          <p:sp>
            <p:nvSpPr>
              <p:cNvPr id="56" name="Rectangle 55"/>
              <p:cNvSpPr/>
              <p:nvPr/>
            </p:nvSpPr>
            <p:spPr>
              <a:xfrm>
                <a:off x="1905000" y="2819400"/>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cxnSp>
            <p:nvCxnSpPr>
              <p:cNvPr id="57" name="Straight Connector 56"/>
              <p:cNvCxnSpPr>
                <a:stCxn id="60" idx="1"/>
                <a:endCxn id="59" idx="2"/>
              </p:cNvCxnSpPr>
              <p:nvPr/>
            </p:nvCxnSpPr>
            <p:spPr>
              <a:xfrm flipH="1">
                <a:off x="3200400" y="2933700"/>
                <a:ext cx="2819400" cy="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5943600" y="2857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59" name="Oval 58"/>
              <p:cNvSpPr/>
              <p:nvPr/>
            </p:nvSpPr>
            <p:spPr>
              <a:xfrm>
                <a:off x="3200400" y="2857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0" name="Rectangle 59"/>
              <p:cNvSpPr/>
              <p:nvPr/>
            </p:nvSpPr>
            <p:spPr>
              <a:xfrm>
                <a:off x="6019800" y="2819400"/>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61" name="Rectangle 60"/>
              <p:cNvSpPr/>
              <p:nvPr/>
            </p:nvSpPr>
            <p:spPr>
              <a:xfrm>
                <a:off x="1905000" y="3410186"/>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62" name="Rectangle 61"/>
              <p:cNvSpPr/>
              <p:nvPr/>
            </p:nvSpPr>
            <p:spPr>
              <a:xfrm>
                <a:off x="1905000" y="3971807"/>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63" name="Oval 62"/>
              <p:cNvSpPr/>
              <p:nvPr/>
            </p:nvSpPr>
            <p:spPr>
              <a:xfrm>
                <a:off x="3200400" y="34671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4" name="Oval 63"/>
              <p:cNvSpPr/>
              <p:nvPr/>
            </p:nvSpPr>
            <p:spPr>
              <a:xfrm>
                <a:off x="3200400" y="4000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5" name="Oval 64"/>
              <p:cNvSpPr/>
              <p:nvPr/>
            </p:nvSpPr>
            <p:spPr>
              <a:xfrm>
                <a:off x="5943600" y="314348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6" name="Rectangle 65"/>
              <p:cNvSpPr/>
              <p:nvPr/>
            </p:nvSpPr>
            <p:spPr>
              <a:xfrm>
                <a:off x="6019800" y="3105386"/>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67" name="Oval 66"/>
              <p:cNvSpPr/>
              <p:nvPr/>
            </p:nvSpPr>
            <p:spPr>
              <a:xfrm>
                <a:off x="5943600" y="342947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8" name="Rectangle 67"/>
              <p:cNvSpPr/>
              <p:nvPr/>
            </p:nvSpPr>
            <p:spPr>
              <a:xfrm>
                <a:off x="6019800" y="3391372"/>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cxnSp>
            <p:nvCxnSpPr>
              <p:cNvPr id="69" name="Straight Connector 68"/>
              <p:cNvCxnSpPr>
                <a:stCxn id="65" idx="2"/>
                <a:endCxn id="63" idx="6"/>
              </p:cNvCxnSpPr>
              <p:nvPr/>
            </p:nvCxnSpPr>
            <p:spPr>
              <a:xfrm flipH="1">
                <a:off x="3352800" y="3219686"/>
                <a:ext cx="2590800" cy="323614"/>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8" idx="1"/>
              </p:cNvCxnSpPr>
              <p:nvPr/>
            </p:nvCxnSpPr>
            <p:spPr>
              <a:xfrm flipH="1">
                <a:off x="3258255" y="3505672"/>
                <a:ext cx="2761545" cy="58514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4129855" y="2563283"/>
                <a:ext cx="687917" cy="370417"/>
              </a:xfrm>
              <a:prstGeom prst="rect">
                <a:avLst/>
              </a:prstGeom>
            </p:spPr>
            <p:txBody>
              <a:bodyPr vert="horz" wrap="none" lIns="91440" tIns="45720" rIns="91440" bIns="45720" rtlCol="0">
                <a:normAutofit/>
              </a:bodyPr>
              <a:lstStyle/>
              <a:p>
                <a:pPr algn="ctr"/>
                <a:r>
                  <a:rPr lang="en-US" sz="1400" b="1" dirty="0" smtClean="0">
                    <a:solidFill>
                      <a:srgbClr val="FF0000"/>
                    </a:solidFill>
                    <a:cs typeface="Arial"/>
                  </a:rPr>
                  <a:t>Re-use</a:t>
                </a:r>
              </a:p>
            </p:txBody>
          </p:sp>
        </p:grpSp>
      </p:grpSp>
      <p:grpSp>
        <p:nvGrpSpPr>
          <p:cNvPr id="39" name="Group 80"/>
          <p:cNvGrpSpPr>
            <a:grpSpLocks/>
          </p:cNvGrpSpPr>
          <p:nvPr/>
        </p:nvGrpSpPr>
        <p:grpSpPr bwMode="auto">
          <a:xfrm>
            <a:off x="7677150" y="723900"/>
            <a:ext cx="657225" cy="136525"/>
            <a:chOff x="3262391" y="4029126"/>
            <a:chExt cx="953212" cy="197077"/>
          </a:xfrm>
        </p:grpSpPr>
        <p:cxnSp>
          <p:nvCxnSpPr>
            <p:cNvPr id="40" name="Straight Connector 39"/>
            <p:cNvCxnSpPr>
              <a:endCxn id="78"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 name="Oval 7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8" name="Oval 77"/>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 name="Oval 78"/>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2318341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2"/>
          <p:cNvSpPr>
            <a:spLocks noGrp="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NIEM Conformance</a:t>
            </a:r>
          </a:p>
        </p:txBody>
      </p:sp>
      <p:sp>
        <p:nvSpPr>
          <p:cNvPr id="3" name="Rectangle 2"/>
          <p:cNvSpPr/>
          <p:nvPr/>
        </p:nvSpPr>
        <p:spPr>
          <a:xfrm>
            <a:off x="531812" y="4167352"/>
            <a:ext cx="7467600" cy="1855076"/>
          </a:xfrm>
          <a:prstGeom prst="rect">
            <a:avLst/>
          </a:prstGeom>
          <a:ln>
            <a:noFill/>
          </a:ln>
        </p:spPr>
        <p:style>
          <a:lnRef idx="2">
            <a:schemeClr val="accent2"/>
          </a:lnRef>
          <a:fillRef idx="1">
            <a:schemeClr val="lt1"/>
          </a:fillRef>
          <a:effectRef idx="0">
            <a:schemeClr val="accent2"/>
          </a:effectRef>
          <a:fontRef idx="minor">
            <a:schemeClr val="dk1"/>
          </a:fontRef>
        </p:style>
        <p:txBody>
          <a:bodyPr/>
          <a:lstStyle/>
          <a:p>
            <a:pPr fontAlgn="auto">
              <a:spcBef>
                <a:spcPts val="0"/>
              </a:spcBef>
              <a:spcAft>
                <a:spcPts val="0"/>
              </a:spcAft>
              <a:defRPr/>
            </a:pPr>
            <a:r>
              <a:rPr lang="en-US" sz="1200" i="1" dirty="0">
                <a:solidFill>
                  <a:srgbClr val="686868"/>
                </a:solidFill>
                <a:latin typeface="Arial"/>
                <a:cs typeface="Arial"/>
              </a:rPr>
              <a:t>Systems and databases </a:t>
            </a:r>
            <a:r>
              <a:rPr lang="en-US" sz="1200" i="1" dirty="0" smtClean="0">
                <a:solidFill>
                  <a:srgbClr val="686868"/>
                </a:solidFill>
                <a:latin typeface="Arial"/>
                <a:cs typeface="Arial"/>
              </a:rPr>
              <a:t>CAN NOT conform </a:t>
            </a:r>
            <a:r>
              <a:rPr lang="en-US" sz="1200" i="1" dirty="0">
                <a:solidFill>
                  <a:srgbClr val="686868"/>
                </a:solidFill>
                <a:latin typeface="Arial"/>
                <a:cs typeface="Arial"/>
              </a:rPr>
              <a:t>to NIEM.  Only XML </a:t>
            </a:r>
            <a:r>
              <a:rPr lang="en-US" sz="1200" i="1" dirty="0" smtClean="0">
                <a:solidFill>
                  <a:srgbClr val="686868"/>
                </a:solidFill>
                <a:latin typeface="Arial"/>
                <a:cs typeface="Arial"/>
              </a:rPr>
              <a:t>schemas</a:t>
            </a:r>
            <a:r>
              <a:rPr lang="en-US" sz="1200" i="1" dirty="0">
                <a:solidFill>
                  <a:srgbClr val="686868"/>
                </a:solidFill>
                <a:latin typeface="Arial"/>
                <a:cs typeface="Arial"/>
              </a:rPr>
              <a:t>, XML </a:t>
            </a:r>
            <a:r>
              <a:rPr lang="en-US" sz="1200" i="1" dirty="0" smtClean="0">
                <a:solidFill>
                  <a:srgbClr val="686868"/>
                </a:solidFill>
                <a:latin typeface="Arial"/>
                <a:cs typeface="Arial"/>
              </a:rPr>
              <a:t>Instances</a:t>
            </a:r>
            <a:r>
              <a:rPr lang="en-US" sz="1200" i="1" dirty="0">
                <a:solidFill>
                  <a:srgbClr val="686868"/>
                </a:solidFill>
                <a:latin typeface="Arial"/>
                <a:cs typeface="Arial"/>
              </a:rPr>
              <a:t>, and IEPDs can conform to NIEM.  </a:t>
            </a:r>
          </a:p>
          <a:p>
            <a:pPr fontAlgn="auto">
              <a:spcBef>
                <a:spcPts val="0"/>
              </a:spcBef>
              <a:spcAft>
                <a:spcPts val="0"/>
              </a:spcAft>
              <a:defRPr/>
            </a:pPr>
            <a:r>
              <a:rPr lang="en-US" sz="1200" i="1" dirty="0">
                <a:solidFill>
                  <a:srgbClr val="686868"/>
                </a:solidFill>
                <a:latin typeface="Arial"/>
                <a:cs typeface="Arial"/>
              </a:rPr>
              <a:t> </a:t>
            </a:r>
          </a:p>
          <a:p>
            <a:pPr fontAlgn="auto">
              <a:spcBef>
                <a:spcPts val="0"/>
              </a:spcBef>
              <a:spcAft>
                <a:spcPts val="0"/>
              </a:spcAft>
              <a:defRPr/>
            </a:pPr>
            <a:r>
              <a:rPr lang="en-US" sz="1200" i="1" dirty="0">
                <a:solidFill>
                  <a:srgbClr val="686868"/>
                </a:solidFill>
                <a:latin typeface="Arial"/>
                <a:cs typeface="Arial"/>
              </a:rPr>
              <a:t>Each XML Schema must conform to the NIEM Naming and Design Rules for its conformance target.   </a:t>
            </a:r>
            <a:endParaRPr lang="en-US" sz="1200" i="1" dirty="0" smtClean="0">
              <a:solidFill>
                <a:srgbClr val="686868"/>
              </a:solidFill>
              <a:latin typeface="Arial"/>
              <a:cs typeface="Arial"/>
            </a:endParaRPr>
          </a:p>
          <a:p>
            <a:pPr fontAlgn="auto">
              <a:spcBef>
                <a:spcPts val="0"/>
              </a:spcBef>
              <a:spcAft>
                <a:spcPts val="0"/>
              </a:spcAft>
              <a:defRPr/>
            </a:pPr>
            <a:endParaRPr lang="en-US" sz="1200" i="1" dirty="0" smtClean="0">
              <a:solidFill>
                <a:srgbClr val="686868"/>
              </a:solidFill>
              <a:latin typeface="Arial"/>
              <a:cs typeface="Arial"/>
            </a:endParaRPr>
          </a:p>
          <a:p>
            <a:pPr fontAlgn="auto">
              <a:spcBef>
                <a:spcPts val="0"/>
              </a:spcBef>
              <a:spcAft>
                <a:spcPts val="0"/>
              </a:spcAft>
              <a:defRPr/>
            </a:pPr>
            <a:r>
              <a:rPr lang="en-US" sz="1200" i="1" dirty="0" smtClean="0">
                <a:solidFill>
                  <a:srgbClr val="686868"/>
                </a:solidFill>
                <a:latin typeface="Arial"/>
                <a:cs typeface="Arial"/>
              </a:rPr>
              <a:t>* Conformance to the NIEM NDR assumes well formed XML</a:t>
            </a:r>
            <a:endParaRPr lang="en-US" sz="1200" i="1" dirty="0">
              <a:solidFill>
                <a:srgbClr val="686868"/>
              </a:solidFill>
              <a:latin typeface="Arial"/>
              <a:cs typeface="Arial"/>
            </a:endParaRPr>
          </a:p>
        </p:txBody>
      </p:sp>
      <p:sp>
        <p:nvSpPr>
          <p:cNvPr id="5" name="Rectangle 4"/>
          <p:cNvSpPr/>
          <p:nvPr/>
        </p:nvSpPr>
        <p:spPr>
          <a:xfrm>
            <a:off x="381000" y="1152501"/>
            <a:ext cx="7924800" cy="2492990"/>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a:spAutoFit/>
          </a:bodyPr>
          <a:lstStyle/>
          <a:p>
            <a:pPr eaLnBrk="0" hangingPunct="0">
              <a:spcBef>
                <a:spcPct val="20000"/>
              </a:spcBef>
              <a:defRPr/>
            </a:pPr>
            <a:r>
              <a:rPr lang="en-US" sz="2000" b="1" dirty="0">
                <a:solidFill>
                  <a:srgbClr val="1F497D"/>
                </a:solidFill>
                <a:latin typeface="Arial"/>
                <a:cs typeface="Arial"/>
              </a:rPr>
              <a:t>NIEM defines three types of conformance:</a:t>
            </a:r>
          </a:p>
          <a:p>
            <a:pPr marL="342900" indent="-342900" eaLnBrk="0" hangingPunct="0">
              <a:lnSpc>
                <a:spcPct val="120000"/>
              </a:lnSpc>
              <a:spcBef>
                <a:spcPts val="1584"/>
              </a:spcBef>
              <a:buFont typeface="Wingdings" pitchFamily="2" charset="2"/>
              <a:buAutoNum type="arabicPeriod"/>
              <a:defRPr/>
            </a:pPr>
            <a:r>
              <a:rPr lang="en-US" sz="1600" dirty="0">
                <a:solidFill>
                  <a:srgbClr val="686868"/>
                </a:solidFill>
                <a:latin typeface="Arial"/>
                <a:cs typeface="Arial"/>
              </a:rPr>
              <a:t>NIEM XML </a:t>
            </a:r>
            <a:r>
              <a:rPr lang="en-US" sz="1600" dirty="0" smtClean="0">
                <a:solidFill>
                  <a:srgbClr val="686868"/>
                </a:solidFill>
                <a:latin typeface="Arial"/>
                <a:cs typeface="Arial"/>
              </a:rPr>
              <a:t>Schemas </a:t>
            </a:r>
            <a:r>
              <a:rPr lang="en-US" sz="1600" dirty="0">
                <a:solidFill>
                  <a:srgbClr val="686868"/>
                </a:solidFill>
                <a:latin typeface="Arial"/>
                <a:cs typeface="Arial"/>
              </a:rPr>
              <a:t>conform to the NIEM Naming and Design </a:t>
            </a:r>
            <a:r>
              <a:rPr lang="en-US" sz="1600" dirty="0" smtClean="0">
                <a:solidFill>
                  <a:srgbClr val="686868"/>
                </a:solidFill>
                <a:latin typeface="Arial"/>
                <a:cs typeface="Arial"/>
              </a:rPr>
              <a:t>Rules (NDR).</a:t>
            </a:r>
          </a:p>
          <a:p>
            <a:pPr marL="342900" indent="-342900" eaLnBrk="0" hangingPunct="0">
              <a:lnSpc>
                <a:spcPct val="120000"/>
              </a:lnSpc>
              <a:spcBef>
                <a:spcPts val="1584"/>
              </a:spcBef>
              <a:buFont typeface="Wingdings" pitchFamily="2" charset="2"/>
              <a:buAutoNum type="arabicPeriod"/>
              <a:defRPr/>
            </a:pPr>
            <a:r>
              <a:rPr lang="en-US" sz="1600" dirty="0">
                <a:solidFill>
                  <a:srgbClr val="686868"/>
                </a:solidFill>
                <a:latin typeface="Arial"/>
                <a:cs typeface="Arial"/>
              </a:rPr>
              <a:t>NIEM Information Exchange Package Documentation (IEPD) conforms to the requirements of the NIEM Model Package Description (MPD) Specification</a:t>
            </a:r>
            <a:r>
              <a:rPr lang="en-US" sz="1600" dirty="0" smtClean="0">
                <a:solidFill>
                  <a:srgbClr val="686868"/>
                </a:solidFill>
                <a:latin typeface="Arial"/>
                <a:cs typeface="Arial"/>
              </a:rPr>
              <a:t>.</a:t>
            </a:r>
            <a:endParaRPr lang="en-US" sz="1600" dirty="0">
              <a:solidFill>
                <a:srgbClr val="686868"/>
              </a:solidFill>
              <a:latin typeface="Arial"/>
              <a:cs typeface="Arial"/>
            </a:endParaRPr>
          </a:p>
          <a:p>
            <a:pPr marL="342900" indent="-342900" eaLnBrk="0" hangingPunct="0">
              <a:lnSpc>
                <a:spcPct val="120000"/>
              </a:lnSpc>
              <a:spcBef>
                <a:spcPts val="1584"/>
              </a:spcBef>
              <a:buFont typeface="Wingdings" pitchFamily="2" charset="2"/>
              <a:buAutoNum type="arabicPeriod"/>
              <a:defRPr/>
            </a:pPr>
            <a:r>
              <a:rPr lang="en-US" sz="1600" dirty="0">
                <a:solidFill>
                  <a:srgbClr val="686868"/>
                </a:solidFill>
                <a:latin typeface="Arial"/>
                <a:cs typeface="Arial"/>
              </a:rPr>
              <a:t>NIEM XML </a:t>
            </a:r>
            <a:r>
              <a:rPr lang="en-US" sz="1600" dirty="0" smtClean="0">
                <a:solidFill>
                  <a:srgbClr val="686868"/>
                </a:solidFill>
                <a:latin typeface="Arial"/>
                <a:cs typeface="Arial"/>
              </a:rPr>
              <a:t>Instances </a:t>
            </a:r>
            <a:r>
              <a:rPr lang="en-US" sz="1600" dirty="0">
                <a:solidFill>
                  <a:srgbClr val="686868"/>
                </a:solidFill>
                <a:latin typeface="Arial"/>
                <a:cs typeface="Arial"/>
              </a:rPr>
              <a:t>conform by correctly </a:t>
            </a:r>
            <a:r>
              <a:rPr lang="en-US" sz="1600" dirty="0" smtClean="0">
                <a:solidFill>
                  <a:srgbClr val="686868"/>
                </a:solidFill>
                <a:latin typeface="Arial"/>
                <a:cs typeface="Arial"/>
              </a:rPr>
              <a:t>validating* </a:t>
            </a:r>
            <a:r>
              <a:rPr lang="en-US" sz="1600" dirty="0">
                <a:solidFill>
                  <a:srgbClr val="686868"/>
                </a:solidFill>
                <a:latin typeface="Arial"/>
                <a:cs typeface="Arial"/>
              </a:rPr>
              <a:t>to NIEM-conforming XML </a:t>
            </a:r>
            <a:r>
              <a:rPr lang="en-US" sz="1600" dirty="0" smtClean="0">
                <a:solidFill>
                  <a:srgbClr val="686868"/>
                </a:solidFill>
                <a:latin typeface="Arial"/>
                <a:cs typeface="Arial"/>
              </a:rPr>
              <a:t>Schemas</a:t>
            </a:r>
            <a:r>
              <a:rPr lang="en-US" sz="1600" dirty="0">
                <a:solidFill>
                  <a:srgbClr val="686868"/>
                </a:solidFill>
                <a:latin typeface="Arial"/>
                <a:cs typeface="Arial"/>
              </a:rPr>
              <a:t>, with additional conformance rules specified by the NIEM </a:t>
            </a:r>
            <a:r>
              <a:rPr lang="en-US" sz="1600" dirty="0" smtClean="0">
                <a:solidFill>
                  <a:srgbClr val="686868"/>
                </a:solidFill>
                <a:latin typeface="Arial"/>
                <a:cs typeface="Arial"/>
              </a:rPr>
              <a:t>NDR.</a:t>
            </a:r>
            <a:endParaRPr lang="en-US" dirty="0">
              <a:solidFill>
                <a:srgbClr val="686868"/>
              </a:solidFill>
              <a:latin typeface="Arial"/>
              <a:cs typeface="Arial"/>
            </a:endParaRPr>
          </a:p>
        </p:txBody>
      </p:sp>
      <p:cxnSp>
        <p:nvCxnSpPr>
          <p:cNvPr id="8" name="Straight Connector 7"/>
          <p:cNvCxnSpPr/>
          <p:nvPr/>
        </p:nvCxnSpPr>
        <p:spPr>
          <a:xfrm>
            <a:off x="533400" y="3977890"/>
            <a:ext cx="79883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0727"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072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ACA8D2-281A-004E-8209-87C1D2B49E80}" type="slidenum">
              <a:rPr lang="en-US" sz="1400">
                <a:solidFill>
                  <a:srgbClr val="FFFFFF"/>
                </a:solidFill>
                <a:latin typeface="Times New Roman" charset="0"/>
                <a:cs typeface="Times New Roman" charset="0"/>
              </a:rPr>
              <a:pPr eaLnBrk="1" hangingPunct="1"/>
              <a:t>17</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p:cNvSpPr>
            <a:spLocks noGrp="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NIEM General Conformance Rules</a:t>
            </a:r>
          </a:p>
        </p:txBody>
      </p:sp>
      <p:sp>
        <p:nvSpPr>
          <p:cNvPr id="4" name="Rectangle 3"/>
          <p:cNvSpPr/>
          <p:nvPr/>
        </p:nvSpPr>
        <p:spPr>
          <a:xfrm>
            <a:off x="685800" y="4946650"/>
            <a:ext cx="7543800" cy="996950"/>
          </a:xfrm>
          <a:prstGeom prst="rect">
            <a:avLst/>
          </a:prstGeom>
          <a:ln>
            <a:noFill/>
          </a:ln>
        </p:spPr>
        <p:style>
          <a:lnRef idx="2">
            <a:schemeClr val="accent2"/>
          </a:lnRef>
          <a:fillRef idx="1">
            <a:schemeClr val="lt1"/>
          </a:fillRef>
          <a:effectRef idx="0">
            <a:schemeClr val="accent2"/>
          </a:effectRef>
          <a:fontRef idx="minor">
            <a:schemeClr val="dk1"/>
          </a:fontRef>
        </p:style>
        <p:txBody>
          <a:bodyPr/>
          <a:lstStyle/>
          <a:p>
            <a:pPr fontAlgn="auto">
              <a:spcBef>
                <a:spcPts val="0"/>
              </a:spcBef>
              <a:spcAft>
                <a:spcPts val="0"/>
              </a:spcAft>
              <a:defRPr/>
            </a:pPr>
            <a:r>
              <a:rPr lang="en-US" sz="1200" dirty="0">
                <a:solidFill>
                  <a:srgbClr val="686868"/>
                </a:solidFill>
                <a:latin typeface="Arial"/>
                <a:cs typeface="Arial"/>
              </a:rPr>
              <a:t>There are subjective factors in applying these rules that require diligent consideration by the organization(s) developing the IEPD. </a:t>
            </a:r>
          </a:p>
          <a:p>
            <a:pPr fontAlgn="auto">
              <a:spcBef>
                <a:spcPts val="0"/>
              </a:spcBef>
              <a:spcAft>
                <a:spcPts val="0"/>
              </a:spcAft>
              <a:defRPr/>
            </a:pPr>
            <a:endParaRPr lang="en-US" sz="1200" dirty="0">
              <a:solidFill>
                <a:srgbClr val="686868"/>
              </a:solidFill>
              <a:latin typeface="Arial"/>
              <a:cs typeface="Arial"/>
            </a:endParaRPr>
          </a:p>
          <a:p>
            <a:pPr fontAlgn="auto">
              <a:spcBef>
                <a:spcPts val="0"/>
              </a:spcBef>
              <a:spcAft>
                <a:spcPts val="0"/>
              </a:spcAft>
              <a:defRPr/>
            </a:pPr>
            <a:r>
              <a:rPr lang="en-US" sz="1200" dirty="0">
                <a:solidFill>
                  <a:srgbClr val="686868"/>
                </a:solidFill>
                <a:latin typeface="Arial"/>
                <a:cs typeface="Arial"/>
              </a:rPr>
              <a:t>It is important that decisions about semantics be made (or reviewed) by business subject-matter experts who have thorough knowledge of the business processes and domain for which the exchange is designed.</a:t>
            </a:r>
          </a:p>
        </p:txBody>
      </p:sp>
      <p:sp>
        <p:nvSpPr>
          <p:cNvPr id="5" name="Rectangle 4"/>
          <p:cNvSpPr/>
          <p:nvPr/>
        </p:nvSpPr>
        <p:spPr>
          <a:xfrm>
            <a:off x="381000" y="1188690"/>
            <a:ext cx="8382000" cy="3465051"/>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2000" b="1" dirty="0" smtClean="0">
                <a:solidFill>
                  <a:srgbClr val="1F497D"/>
                </a:solidFill>
                <a:latin typeface="Arial"/>
                <a:ea typeface="+mn-ea"/>
                <a:cs typeface="Arial"/>
              </a:rPr>
              <a:t>An IEPD conforms to NIEM under the following conditions</a:t>
            </a:r>
            <a:r>
              <a:rPr lang="en-US" sz="2000" dirty="0" smtClean="0">
                <a:solidFill>
                  <a:schemeClr val="bg1"/>
                </a:solidFill>
                <a:latin typeface="Calibri" charset="0"/>
              </a:rPr>
              <a:t>:</a:t>
            </a:r>
            <a:endParaRPr lang="en-US" dirty="0" smtClean="0">
              <a:solidFill>
                <a:schemeClr val="bg1"/>
              </a:solidFill>
              <a:latin typeface="Calibri" charset="0"/>
            </a:endParaRPr>
          </a:p>
          <a:p>
            <a:pPr marL="342900" indent="-342900">
              <a:lnSpc>
                <a:spcPts val="1880"/>
              </a:lnSpc>
              <a:spcBef>
                <a:spcPts val="600"/>
              </a:spcBef>
              <a:buFont typeface="Wingdings" pitchFamily="2" charset="2"/>
              <a:buAutoNum type="arabicPeriod"/>
              <a:defRPr/>
            </a:pPr>
            <a:r>
              <a:rPr lang="en-US" sz="1400" dirty="0">
                <a:solidFill>
                  <a:srgbClr val="686868"/>
                </a:solidFill>
                <a:latin typeface="Arial"/>
                <a:ea typeface="+mn-ea"/>
                <a:cs typeface="Arial"/>
              </a:rPr>
              <a:t>Each XML </a:t>
            </a:r>
            <a:r>
              <a:rPr lang="en-US" sz="1400" dirty="0" smtClean="0">
                <a:solidFill>
                  <a:srgbClr val="686868"/>
                </a:solidFill>
                <a:latin typeface="Arial"/>
                <a:ea typeface="+mn-ea"/>
                <a:cs typeface="Arial"/>
              </a:rPr>
              <a:t>Schema </a:t>
            </a:r>
            <a:r>
              <a:rPr lang="en-US" sz="1400" dirty="0">
                <a:solidFill>
                  <a:srgbClr val="686868"/>
                </a:solidFill>
                <a:latin typeface="Arial"/>
                <a:ea typeface="+mn-ea"/>
                <a:cs typeface="Arial"/>
              </a:rPr>
              <a:t>within the IEPD adheres to all rules in NIEM NDR for </a:t>
            </a:r>
            <a:r>
              <a:rPr lang="en-US" sz="1400" dirty="0" smtClean="0">
                <a:solidFill>
                  <a:srgbClr val="686868"/>
                </a:solidFill>
                <a:latin typeface="Arial"/>
                <a:ea typeface="+mn-ea"/>
                <a:cs typeface="Arial"/>
              </a:rPr>
              <a:t>the </a:t>
            </a:r>
            <a:r>
              <a:rPr lang="en-US" sz="1400" dirty="0">
                <a:solidFill>
                  <a:srgbClr val="686868"/>
                </a:solidFill>
                <a:latin typeface="Arial"/>
                <a:ea typeface="+mn-ea"/>
                <a:cs typeface="Arial"/>
              </a:rPr>
              <a:t>schema’s conformance target class.</a:t>
            </a:r>
          </a:p>
          <a:p>
            <a:pPr marL="342900" indent="-342900">
              <a:lnSpc>
                <a:spcPts val="1880"/>
              </a:lnSpc>
              <a:spcBef>
                <a:spcPts val="600"/>
              </a:spcBef>
              <a:buFont typeface="Wingdings" pitchFamily="2" charset="2"/>
              <a:buAutoNum type="arabicPeriod"/>
              <a:defRPr/>
            </a:pPr>
            <a:r>
              <a:rPr lang="en-US" sz="1400" dirty="0">
                <a:solidFill>
                  <a:srgbClr val="686868"/>
                </a:solidFill>
                <a:latin typeface="Arial"/>
                <a:ea typeface="+mn-ea"/>
                <a:cs typeface="Arial"/>
              </a:rPr>
              <a:t>Each XML sample instance within the IEPD adheres to all rules in NIEM NDR for XML </a:t>
            </a:r>
            <a:r>
              <a:rPr lang="en-US" sz="1400" dirty="0" smtClean="0">
                <a:solidFill>
                  <a:srgbClr val="686868"/>
                </a:solidFill>
                <a:latin typeface="Arial"/>
                <a:ea typeface="+mn-ea"/>
                <a:cs typeface="Arial"/>
              </a:rPr>
              <a:t>Instances</a:t>
            </a:r>
            <a:r>
              <a:rPr lang="en-US" sz="1400" dirty="0">
                <a:solidFill>
                  <a:srgbClr val="686868"/>
                </a:solidFill>
                <a:latin typeface="Arial"/>
                <a:ea typeface="+mn-ea"/>
                <a:cs typeface="Arial"/>
              </a:rPr>
              <a:t>.</a:t>
            </a:r>
          </a:p>
          <a:p>
            <a:pPr marL="342900" indent="-342900">
              <a:lnSpc>
                <a:spcPts val="1880"/>
              </a:lnSpc>
              <a:spcBef>
                <a:spcPts val="600"/>
              </a:spcBef>
              <a:buFont typeface="Wingdings" pitchFamily="2" charset="2"/>
              <a:buAutoNum type="arabicPeriod"/>
              <a:defRPr/>
            </a:pPr>
            <a:r>
              <a:rPr lang="en-US" sz="1400" dirty="0">
                <a:solidFill>
                  <a:srgbClr val="686868"/>
                </a:solidFill>
                <a:latin typeface="Arial"/>
                <a:ea typeface="+mn-ea"/>
                <a:cs typeface="Arial"/>
              </a:rPr>
              <a:t>The IEPD itself adheres to the Model Package Description (MPD) Specification (including required files, packaging, metadata, etc.).  This requires that its schemas and sample instances conform to the NIEM NDR.</a:t>
            </a:r>
          </a:p>
          <a:p>
            <a:pPr marL="342900" indent="-342900">
              <a:lnSpc>
                <a:spcPts val="1880"/>
              </a:lnSpc>
              <a:spcBef>
                <a:spcPts val="600"/>
              </a:spcBef>
              <a:buFont typeface="Wingdings" pitchFamily="2" charset="2"/>
              <a:buAutoNum type="arabicPeriod"/>
              <a:defRPr/>
            </a:pPr>
            <a:r>
              <a:rPr lang="en-US" sz="1400" dirty="0" smtClean="0">
                <a:solidFill>
                  <a:srgbClr val="686868"/>
                </a:solidFill>
                <a:latin typeface="Arial"/>
                <a:ea typeface="+mn-ea"/>
                <a:cs typeface="Arial"/>
              </a:rPr>
              <a:t>The IEPD does not unnecessarily duplicate NIEM components; if an existing NIEM component matches the business semantics required by the IEPD, then that component is used by the IEPD, either directly or as the basis for derived components.</a:t>
            </a:r>
            <a:endParaRPr lang="en-US" sz="1400" dirty="0">
              <a:solidFill>
                <a:srgbClr val="686868"/>
              </a:solidFill>
              <a:latin typeface="Arial"/>
              <a:ea typeface="+mn-ea"/>
              <a:cs typeface="Arial"/>
            </a:endParaRPr>
          </a:p>
          <a:p>
            <a:pPr marL="342900" indent="-342900">
              <a:lnSpc>
                <a:spcPts val="1880"/>
              </a:lnSpc>
              <a:spcBef>
                <a:spcPts val="600"/>
              </a:spcBef>
              <a:buFont typeface="Wingdings" pitchFamily="2" charset="2"/>
              <a:buAutoNum type="arabicPeriod"/>
              <a:defRPr/>
            </a:pPr>
            <a:r>
              <a:rPr lang="en-US" sz="1400" dirty="0" smtClean="0">
                <a:solidFill>
                  <a:srgbClr val="686868"/>
                </a:solidFill>
                <a:latin typeface="Arial"/>
                <a:ea typeface="+mn-ea"/>
                <a:cs typeface="Arial"/>
              </a:rPr>
              <a:t>The IEPD preserves semantic and structural consistency; each NIEM component is used in </a:t>
            </a:r>
            <a:br>
              <a:rPr lang="en-US" sz="1400" dirty="0" smtClean="0">
                <a:solidFill>
                  <a:srgbClr val="686868"/>
                </a:solidFill>
                <a:latin typeface="Arial"/>
                <a:ea typeface="+mn-ea"/>
                <a:cs typeface="Arial"/>
              </a:rPr>
            </a:br>
            <a:r>
              <a:rPr lang="en-US" sz="1400" dirty="0" smtClean="0">
                <a:solidFill>
                  <a:srgbClr val="686868"/>
                </a:solidFill>
                <a:latin typeface="Arial"/>
                <a:ea typeface="+mn-ea"/>
                <a:cs typeface="Arial"/>
              </a:rPr>
              <a:t>a manner consistent with the component’s structural definition and business semantics.</a:t>
            </a:r>
            <a:endParaRPr lang="en-US" sz="1400" dirty="0">
              <a:solidFill>
                <a:srgbClr val="686868"/>
              </a:solidFill>
              <a:latin typeface="Arial"/>
              <a:ea typeface="+mn-ea"/>
              <a:cs typeface="Arial"/>
            </a:endParaRPr>
          </a:p>
        </p:txBody>
      </p:sp>
      <p:cxnSp>
        <p:nvCxnSpPr>
          <p:cNvPr id="8" name="Straight Connector 7"/>
          <p:cNvCxnSpPr/>
          <p:nvPr/>
        </p:nvCxnSpPr>
        <p:spPr>
          <a:xfrm flipV="1">
            <a:off x="800100" y="4762500"/>
            <a:ext cx="7607300" cy="2540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1751" name="Group 80"/>
          <p:cNvGrpSpPr>
            <a:grpSpLocks/>
          </p:cNvGrpSpPr>
          <p:nvPr/>
        </p:nvGrpSpPr>
        <p:grpSpPr bwMode="auto">
          <a:xfrm>
            <a:off x="7677150" y="723900"/>
            <a:ext cx="657225" cy="136525"/>
            <a:chOff x="3262391" y="4029126"/>
            <a:chExt cx="953212" cy="197077"/>
          </a:xfrm>
        </p:grpSpPr>
        <p:cxnSp>
          <p:nvCxnSpPr>
            <p:cNvPr id="18" name="Straight Connector 17"/>
            <p:cNvCxnSpPr>
              <a:endCxn id="21"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Oval 19"/>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175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E34556-9B7C-5349-AB0E-AED00C20A58E}" type="slidenum">
              <a:rPr lang="en-US" sz="1400">
                <a:solidFill>
                  <a:srgbClr val="FFFFFF"/>
                </a:solidFill>
                <a:latin typeface="Times New Roman" charset="0"/>
                <a:cs typeface="Times New Roman" charset="0"/>
              </a:rPr>
              <a:pPr eaLnBrk="1" hangingPunct="1"/>
              <a:t>18</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Title 2"/>
          <p:cNvSpPr>
            <a:spLocks noGrp="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Phase 1: </a:t>
            </a:r>
            <a:r>
              <a:rPr lang="en-US" sz="2800" b="0" dirty="0">
                <a:latin typeface="Arial" charset="0"/>
                <a:ea typeface="+mj-ea"/>
                <a:cs typeface="Arial" charset="0"/>
              </a:rPr>
              <a:t>Scenario Planning</a:t>
            </a:r>
          </a:p>
        </p:txBody>
      </p:sp>
      <p:sp>
        <p:nvSpPr>
          <p:cNvPr id="32770" name="Content Placeholder 1"/>
          <p:cNvSpPr>
            <a:spLocks noGrp="1"/>
          </p:cNvSpPr>
          <p:nvPr>
            <p:ph idx="1"/>
          </p:nvPr>
        </p:nvSpPr>
        <p:spPr>
          <a:xfrm>
            <a:off x="476250" y="1046163"/>
            <a:ext cx="7296150" cy="4668837"/>
          </a:xfrm>
          <a:extLst>
            <a:ext uri="{91240B29-F687-4f45-9708-019B960494DF}">
              <a14:hiddenLine xmlns:a14="http://schemas.microsoft.com/office/drawing/2010/main" w="28575">
                <a:solidFill>
                  <a:srgbClr val="000000"/>
                </a:solidFill>
                <a:miter lim="800000"/>
                <a:headEnd/>
                <a:tailEnd/>
              </a14:hiddenLine>
            </a:ext>
          </a:extLst>
        </p:spPr>
        <p:txBody>
          <a:bodyPr tIns="274320" bIns="91440"/>
          <a:lstStyle/>
          <a:p>
            <a:pPr marL="0" indent="0" eaLnBrk="1" hangingPunct="1">
              <a:spcAft>
                <a:spcPct val="0"/>
              </a:spcAft>
              <a:buFont typeface="Wingdings" charset="0"/>
              <a:buNone/>
            </a:pPr>
            <a:r>
              <a:rPr lang="en-US" sz="2200" b="1" dirty="0">
                <a:solidFill>
                  <a:srgbClr val="1F497D"/>
                </a:solidFill>
                <a:latin typeface="Arial" charset="0"/>
              </a:rPr>
              <a:t>Purpose</a:t>
            </a:r>
          </a:p>
          <a:p>
            <a:pPr marL="0" indent="0" eaLnBrk="1" hangingPunct="1">
              <a:spcBef>
                <a:spcPts val="1200"/>
              </a:spcBef>
              <a:spcAft>
                <a:spcPct val="0"/>
              </a:spcAft>
              <a:buFont typeface="Wingdings" charset="0"/>
              <a:buNone/>
            </a:pPr>
            <a:r>
              <a:rPr lang="en-US" sz="1600" dirty="0">
                <a:solidFill>
                  <a:srgbClr val="686868"/>
                </a:solidFill>
                <a:latin typeface="Arial" charset="0"/>
              </a:rPr>
              <a:t>Complete the initial tasks associated with defining an information exchange </a:t>
            </a:r>
            <a:br>
              <a:rPr lang="en-US" sz="1600" dirty="0">
                <a:solidFill>
                  <a:srgbClr val="686868"/>
                </a:solidFill>
                <a:latin typeface="Arial" charset="0"/>
              </a:rPr>
            </a:br>
            <a:r>
              <a:rPr lang="en-US" sz="1600" dirty="0">
                <a:solidFill>
                  <a:srgbClr val="686868"/>
                </a:solidFill>
                <a:latin typeface="Arial" charset="0"/>
              </a:rPr>
              <a:t>and understanding the business requirements for the exchange</a:t>
            </a:r>
          </a:p>
          <a:p>
            <a:pPr marL="0" indent="0" eaLnBrk="1" hangingPunct="1">
              <a:spcAft>
                <a:spcPct val="0"/>
              </a:spcAft>
              <a:buFont typeface="Wingdings" charset="0"/>
              <a:buNone/>
            </a:pPr>
            <a:endParaRPr lang="en-US" dirty="0">
              <a:latin typeface="Arial" charset="0"/>
            </a:endParaRPr>
          </a:p>
          <a:p>
            <a:pPr marL="0" indent="0" eaLnBrk="1" hangingPunct="1">
              <a:spcAft>
                <a:spcPct val="0"/>
              </a:spcAft>
              <a:buFont typeface="Wingdings" charset="0"/>
              <a:buNone/>
            </a:pPr>
            <a:endParaRPr lang="en-US" dirty="0">
              <a:latin typeface="Arial" charset="0"/>
            </a:endParaRPr>
          </a:p>
          <a:p>
            <a:pPr marL="0" indent="0" eaLnBrk="1" hangingPunct="1">
              <a:spcAft>
                <a:spcPct val="0"/>
              </a:spcAft>
              <a:buFont typeface="Arial" charset="0"/>
              <a:buNone/>
            </a:pPr>
            <a:r>
              <a:rPr lang="en-US" sz="2200" b="1" dirty="0">
                <a:solidFill>
                  <a:srgbClr val="1F497D"/>
                </a:solidFill>
                <a:latin typeface="Arial" charset="0"/>
              </a:rPr>
              <a:t>Deliverables</a:t>
            </a:r>
          </a:p>
          <a:p>
            <a:pPr marL="0" indent="0" eaLnBrk="1" hangingPunct="1">
              <a:spcBef>
                <a:spcPts val="1638"/>
              </a:spcBef>
              <a:spcAft>
                <a:spcPct val="0"/>
              </a:spcAft>
              <a:buFont typeface="Arial" charset="0"/>
              <a:buNone/>
            </a:pPr>
            <a:r>
              <a:rPr lang="en-US" sz="1600" b="1" dirty="0">
                <a:solidFill>
                  <a:srgbClr val="686868"/>
                </a:solidFill>
                <a:latin typeface="Arial" charset="0"/>
              </a:rPr>
              <a:t>Sequence Diagrams</a:t>
            </a:r>
            <a:r>
              <a:rPr lang="en-US" sz="1600" dirty="0">
                <a:solidFill>
                  <a:srgbClr val="686868"/>
                </a:solidFill>
                <a:latin typeface="Arial" charset="0"/>
              </a:rPr>
              <a:t>:  A graphical representation of the messages sent sequentially within an information exchange </a:t>
            </a:r>
          </a:p>
          <a:p>
            <a:pPr marL="0" indent="0" eaLnBrk="1" hangingPunct="1">
              <a:spcBef>
                <a:spcPts val="1638"/>
              </a:spcBef>
              <a:spcAft>
                <a:spcPct val="0"/>
              </a:spcAft>
              <a:buFont typeface="Arial" charset="0"/>
              <a:buNone/>
            </a:pPr>
            <a:r>
              <a:rPr lang="en-US" sz="1600" b="1" dirty="0">
                <a:solidFill>
                  <a:srgbClr val="686868"/>
                </a:solidFill>
                <a:latin typeface="Arial" charset="0"/>
              </a:rPr>
              <a:t>Business </a:t>
            </a:r>
            <a:r>
              <a:rPr lang="en-US" sz="1600" b="1" dirty="0" smtClean="0">
                <a:solidFill>
                  <a:srgbClr val="686868"/>
                </a:solidFill>
                <a:latin typeface="Arial" charset="0"/>
              </a:rPr>
              <a:t>Process Diagrams:</a:t>
            </a:r>
            <a:r>
              <a:rPr lang="en-US" sz="1600" dirty="0" smtClean="0">
                <a:solidFill>
                  <a:srgbClr val="686868"/>
                </a:solidFill>
                <a:latin typeface="Arial" charset="0"/>
              </a:rPr>
              <a:t>  </a:t>
            </a:r>
            <a:r>
              <a:rPr lang="en-US" sz="1600" dirty="0">
                <a:solidFill>
                  <a:srgbClr val="686868"/>
                </a:solidFill>
                <a:latin typeface="Arial" charset="0"/>
              </a:rPr>
              <a:t>Textual or graphical representation of the activities involved in an exchange, similar to a workflow</a:t>
            </a:r>
          </a:p>
          <a:p>
            <a:pPr marL="0" indent="0" eaLnBrk="1" hangingPunct="1">
              <a:spcBef>
                <a:spcPts val="1638"/>
              </a:spcBef>
              <a:spcAft>
                <a:spcPct val="0"/>
              </a:spcAft>
              <a:buFont typeface="Arial" charset="0"/>
              <a:buNone/>
            </a:pPr>
            <a:r>
              <a:rPr lang="en-US" sz="1600" b="1" dirty="0">
                <a:solidFill>
                  <a:srgbClr val="686868"/>
                </a:solidFill>
                <a:latin typeface="Arial" charset="0"/>
              </a:rPr>
              <a:t>Use </a:t>
            </a:r>
            <a:r>
              <a:rPr lang="en-US" sz="1600" b="1" dirty="0" smtClean="0">
                <a:solidFill>
                  <a:srgbClr val="686868"/>
                </a:solidFill>
                <a:latin typeface="Arial" charset="0"/>
              </a:rPr>
              <a:t>Case Diagrams</a:t>
            </a:r>
            <a:r>
              <a:rPr lang="en-US" sz="1600" dirty="0" smtClean="0">
                <a:solidFill>
                  <a:srgbClr val="686868"/>
                </a:solidFill>
                <a:latin typeface="Arial" charset="0"/>
              </a:rPr>
              <a:t>:  </a:t>
            </a:r>
            <a:r>
              <a:rPr lang="en-US" sz="1600" dirty="0">
                <a:solidFill>
                  <a:srgbClr val="686868"/>
                </a:solidFill>
                <a:latin typeface="Arial" charset="0"/>
              </a:rPr>
              <a:t>A graphical representation of the functionality of a particular information exchange as perceived through an external observer</a:t>
            </a:r>
          </a:p>
          <a:p>
            <a:pPr marL="0" indent="0" eaLnBrk="1" hangingPunct="1">
              <a:spcAft>
                <a:spcPct val="0"/>
              </a:spcAft>
              <a:buFont typeface="Wingdings" charset="0"/>
              <a:buNone/>
            </a:pPr>
            <a:endParaRPr lang="en-US" dirty="0">
              <a:solidFill>
                <a:srgbClr val="666869"/>
              </a:solidFill>
              <a:latin typeface="Arial" charset="0"/>
            </a:endParaRPr>
          </a:p>
        </p:txBody>
      </p:sp>
      <p:cxnSp>
        <p:nvCxnSpPr>
          <p:cNvPr id="9" name="Straight Connector 8"/>
          <p:cNvCxnSpPr/>
          <p:nvPr/>
        </p:nvCxnSpPr>
        <p:spPr>
          <a:xfrm>
            <a:off x="584200" y="2641600"/>
            <a:ext cx="73660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2772" name="Group 80"/>
          <p:cNvGrpSpPr>
            <a:grpSpLocks/>
          </p:cNvGrpSpPr>
          <p:nvPr/>
        </p:nvGrpSpPr>
        <p:grpSpPr bwMode="auto">
          <a:xfrm>
            <a:off x="7677150" y="723900"/>
            <a:ext cx="657225" cy="136525"/>
            <a:chOff x="3262391" y="4029126"/>
            <a:chExt cx="953212" cy="197077"/>
          </a:xfrm>
        </p:grpSpPr>
        <p:cxnSp>
          <p:nvCxnSpPr>
            <p:cNvPr id="6" name="Straight Connector 5"/>
            <p:cNvCxnSpPr>
              <a:endCxn id="10"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2773"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C8ED7DF-0FEE-1C4C-871D-852343FAD85F}" type="slidenum">
              <a:rPr lang="en-US" sz="1400">
                <a:solidFill>
                  <a:srgbClr val="FFFFFF"/>
                </a:solidFill>
                <a:latin typeface="Times New Roman" charset="0"/>
                <a:cs typeface="Times New Roman" charset="0"/>
              </a:rPr>
              <a:pPr eaLnBrk="1" hangingPunct="1"/>
              <a:t>19</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255588" y="131763"/>
            <a:ext cx="6646862" cy="473075"/>
          </a:xfrm>
          <a:prstGeom prst="rect">
            <a:avLst/>
          </a:prstGeom>
        </p:spPr>
        <p:txBody>
          <a:bodyPr anchor="ctr">
            <a:normAutofit/>
          </a:bodyPr>
          <a:lstStyle>
            <a:lvl1pPr algn="l" defTabSz="457200" rtl="0" eaLnBrk="1" latinLnBrk="0" hangingPunct="1">
              <a:spcBef>
                <a:spcPct val="0"/>
              </a:spcBef>
              <a:buNone/>
              <a:defRPr sz="2500" b="1" kern="1200" cap="all">
                <a:solidFill>
                  <a:schemeClr val="bg1"/>
                </a:solidFill>
                <a:latin typeface="Arial"/>
                <a:ea typeface="+mj-ea"/>
                <a:cs typeface="Arial"/>
              </a:defRPr>
            </a:lvl1pPr>
          </a:lstStyle>
          <a:p>
            <a:pPr>
              <a:defRPr/>
            </a:pPr>
            <a:r>
              <a:rPr lang="en-US" dirty="0">
                <a:latin typeface="Arial" charset="0"/>
                <a:cs typeface="Arial" charset="0"/>
              </a:rPr>
              <a:t>NIEM Project Management</a:t>
            </a:r>
          </a:p>
        </p:txBody>
      </p:sp>
      <p:sp>
        <p:nvSpPr>
          <p:cNvPr id="10" name="TextBox 9"/>
          <p:cNvSpPr txBox="1"/>
          <p:nvPr/>
        </p:nvSpPr>
        <p:spPr>
          <a:xfrm>
            <a:off x="6804025" y="1150938"/>
            <a:ext cx="1784350" cy="825500"/>
          </a:xfrm>
          <a:prstGeom prst="rect">
            <a:avLst/>
          </a:prstGeom>
        </p:spPr>
        <p:txBody>
          <a:bodyPr>
            <a:normAutofit/>
          </a:bodyPr>
          <a:lstStyle/>
          <a:p>
            <a:pPr>
              <a:spcAft>
                <a:spcPts val="600"/>
              </a:spcAft>
              <a:defRPr/>
            </a:pPr>
            <a:r>
              <a:rPr lang="en-US" b="1" dirty="0">
                <a:solidFill>
                  <a:schemeClr val="tx2"/>
                </a:solidFill>
                <a:latin typeface="Arial"/>
                <a:cs typeface="Arial"/>
              </a:rPr>
              <a:t>DURATION</a:t>
            </a:r>
          </a:p>
          <a:p>
            <a:pPr>
              <a:defRPr/>
            </a:pPr>
            <a:r>
              <a:rPr lang="en-US" dirty="0">
                <a:solidFill>
                  <a:srgbClr val="686868"/>
                </a:solidFill>
                <a:latin typeface="Arial"/>
                <a:cs typeface="Arial"/>
              </a:rPr>
              <a:t>2 Hours</a:t>
            </a:r>
          </a:p>
          <a:p>
            <a:pPr>
              <a:defRPr/>
            </a:pPr>
            <a:endParaRPr lang="en-US" dirty="0">
              <a:solidFill>
                <a:schemeClr val="tx1">
                  <a:lumMod val="50000"/>
                  <a:lumOff val="50000"/>
                </a:schemeClr>
              </a:solidFill>
              <a:latin typeface="Arial"/>
              <a:cs typeface="Arial"/>
            </a:endParaRPr>
          </a:p>
        </p:txBody>
      </p:sp>
      <p:cxnSp>
        <p:nvCxnSpPr>
          <p:cNvPr id="11" name="Straight Connector 10"/>
          <p:cNvCxnSpPr/>
          <p:nvPr/>
        </p:nvCxnSpPr>
        <p:spPr>
          <a:xfrm>
            <a:off x="6804025" y="2106613"/>
            <a:ext cx="196691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269" name="Content Placeholder 2"/>
          <p:cNvSpPr>
            <a:spLocks noGrp="1"/>
          </p:cNvSpPr>
          <p:nvPr>
            <p:ph idx="1"/>
          </p:nvPr>
        </p:nvSpPr>
        <p:spPr>
          <a:xfrm>
            <a:off x="323850" y="1166813"/>
            <a:ext cx="6026150" cy="4937125"/>
          </a:xfrm>
        </p:spPr>
        <p:txBody>
          <a:bodyPr/>
          <a:lstStyle/>
          <a:p>
            <a:pPr marL="0" indent="0" eaLnBrk="1" hangingPunct="1">
              <a:buNone/>
            </a:pPr>
            <a:r>
              <a:rPr lang="en-US" dirty="0">
                <a:solidFill>
                  <a:srgbClr val="686868"/>
                </a:solidFill>
                <a:latin typeface="Arial" charset="0"/>
              </a:rPr>
              <a:t>This course will provide you an overview of the National Information Exchange Model (NIEM) </a:t>
            </a:r>
            <a:r>
              <a:rPr lang="en-US" dirty="0" smtClean="0">
                <a:solidFill>
                  <a:srgbClr val="686868"/>
                </a:solidFill>
                <a:latin typeface="Arial" charset="0"/>
              </a:rPr>
              <a:t>Exchange Development </a:t>
            </a:r>
            <a:r>
              <a:rPr lang="en-US" dirty="0">
                <a:solidFill>
                  <a:srgbClr val="686868"/>
                </a:solidFill>
                <a:latin typeface="Arial" charset="0"/>
              </a:rPr>
              <a:t>Lifecycle—in the context of managing the development of a NIEM-based exchange.</a:t>
            </a:r>
          </a:p>
          <a:p>
            <a:pPr marL="0" indent="0" eaLnBrk="1" hangingPunct="1">
              <a:buFont typeface="Arial" charset="0"/>
              <a:buNone/>
            </a:pPr>
            <a:endParaRPr lang="en-US" dirty="0">
              <a:latin typeface="Arial" charset="0"/>
            </a:endParaRPr>
          </a:p>
          <a:p>
            <a:pPr marL="0" indent="0" eaLnBrk="1" hangingPunct="1">
              <a:buFont typeface="Arial" charset="0"/>
              <a:buNone/>
            </a:pPr>
            <a:r>
              <a:rPr lang="en-US" b="1" dirty="0">
                <a:solidFill>
                  <a:srgbClr val="1F497D"/>
                </a:solidFill>
                <a:latin typeface="Arial" charset="0"/>
              </a:rPr>
              <a:t>TARGET AUDIENCE: </a:t>
            </a:r>
            <a:r>
              <a:rPr lang="en-US" dirty="0">
                <a:solidFill>
                  <a:srgbClr val="686868"/>
                </a:solidFill>
                <a:latin typeface="Arial" charset="0"/>
              </a:rPr>
              <a:t>Project Managers, Program Managers, Architects</a:t>
            </a:r>
          </a:p>
          <a:p>
            <a:pPr marL="0" indent="0" eaLnBrk="1" hangingPunct="1">
              <a:buFont typeface="Arial" charset="0"/>
              <a:buNone/>
            </a:pPr>
            <a:endParaRPr lang="en-US" dirty="0">
              <a:latin typeface="Arial" charset="0"/>
            </a:endParaRPr>
          </a:p>
        </p:txBody>
      </p:sp>
      <p:cxnSp>
        <p:nvCxnSpPr>
          <p:cNvPr id="14" name="Straight Connector 13"/>
          <p:cNvCxnSpPr/>
          <p:nvPr/>
        </p:nvCxnSpPr>
        <p:spPr>
          <a:xfrm>
            <a:off x="6632575" y="946150"/>
            <a:ext cx="0" cy="4937125"/>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271"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D6DDED-8386-884B-AC53-19DECF4B640C}" type="slidenum">
              <a:rPr lang="en-US" sz="1400">
                <a:solidFill>
                  <a:srgbClr val="FFFFFF"/>
                </a:solidFill>
                <a:latin typeface="Times New Roman" charset="0"/>
                <a:cs typeface="Times New Roman" charset="0"/>
              </a:rPr>
              <a:pPr eaLnBrk="1" hangingPunct="1"/>
              <a:t>2</a:t>
            </a:fld>
            <a:endParaRPr lang="en-US" sz="1400">
              <a:solidFill>
                <a:srgbClr val="FFFFFF"/>
              </a:solidFill>
              <a:latin typeface="Times New Roman" charset="0"/>
              <a:cs typeface="Times New Roman" charset="0"/>
            </a:endParaRPr>
          </a:p>
        </p:txBody>
      </p:sp>
      <p:sp>
        <p:nvSpPr>
          <p:cNvPr id="12" name="TextBox 11"/>
          <p:cNvSpPr txBox="1">
            <a:spLocks noChangeArrowheads="1"/>
          </p:cNvSpPr>
          <p:nvPr/>
        </p:nvSpPr>
        <p:spPr bwMode="auto">
          <a:xfrm>
            <a:off x="6772070" y="2276607"/>
            <a:ext cx="2339975" cy="399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pPr>
            <a:r>
              <a:rPr lang="en-US" sz="1800" b="1" dirty="0" smtClean="0">
                <a:solidFill>
                  <a:schemeClr val="tx2"/>
                </a:solidFill>
              </a:rPr>
              <a:t>PREREQUISITES</a:t>
            </a:r>
          </a:p>
          <a:p>
            <a:pPr marL="285750" indent="-285750" eaLnBrk="1" hangingPunct="1">
              <a:buFont typeface="Arial" pitchFamily="34" charset="0"/>
              <a:buChar char="•"/>
            </a:pPr>
            <a:r>
              <a:rPr lang="en-US" sz="1400" dirty="0" smtClean="0">
                <a:solidFill>
                  <a:srgbClr val="686868"/>
                </a:solidFill>
              </a:rPr>
              <a:t>NIEM 100: NIEM General Overview </a:t>
            </a:r>
          </a:p>
          <a:p>
            <a:pPr marL="285750" indent="-285750" eaLnBrk="1" hangingPunct="1">
              <a:buFont typeface="Arial" pitchFamily="34" charset="0"/>
              <a:buChar char="•"/>
            </a:pPr>
            <a:r>
              <a:rPr lang="en-US" sz="1400" dirty="0" smtClean="0">
                <a:solidFill>
                  <a:srgbClr val="686868"/>
                </a:solidFill>
              </a:rPr>
              <a:t>NIEM 101: Technical Introduction to NIEM</a:t>
            </a:r>
          </a:p>
          <a:p>
            <a:pPr eaLnBrk="1" hangingPunct="1"/>
            <a:endParaRPr lang="en-US" sz="1400" dirty="0" smtClean="0">
              <a:solidFill>
                <a:srgbClr val="686868"/>
              </a:solidFill>
            </a:endParaRPr>
          </a:p>
          <a:p>
            <a:pPr eaLnBrk="1" hangingPunct="1"/>
            <a:r>
              <a:rPr lang="en-US" sz="1400" i="1" dirty="0">
                <a:solidFill>
                  <a:srgbClr val="686868"/>
                </a:solidFill>
              </a:rPr>
              <a:t>Prior project management experience may facilitate a greater understanding of the materials presented in this course.</a:t>
            </a:r>
          </a:p>
          <a:p>
            <a:pPr eaLnBrk="1" hangingPunct="1"/>
            <a:endParaRPr lang="en-US" sz="1400" dirty="0">
              <a:solidFill>
                <a:srgbClr val="646769"/>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p:cNvSpPr>
            <a:spLocks noGrp="1"/>
          </p:cNvSpPr>
          <p:nvPr>
            <p:ph type="title"/>
          </p:nvPr>
        </p:nvSpPr>
        <p:spPr/>
        <p:txBody>
          <a:bodyPr>
            <a:normAutofit fontScale="90000"/>
          </a:bodyPr>
          <a:lstStyle/>
          <a:p>
            <a:pPr eaLnBrk="1" hangingPunct="1">
              <a:defRPr/>
            </a:pPr>
            <a:r>
              <a:rPr lang="en-US" sz="2800">
                <a:latin typeface="Arial" charset="0"/>
              </a:rPr>
              <a:t>Scenario Planning: </a:t>
            </a:r>
            <a:r>
              <a:rPr lang="en-US" sz="2800" b="0">
                <a:latin typeface="Arial" charset="0"/>
              </a:rPr>
              <a:t>Deliverables</a:t>
            </a:r>
          </a:p>
        </p:txBody>
      </p:sp>
      <p:sp>
        <p:nvSpPr>
          <p:cNvPr id="16" name="Rounded Rectangle 15"/>
          <p:cNvSpPr/>
          <p:nvPr/>
        </p:nvSpPr>
        <p:spPr>
          <a:xfrm>
            <a:off x="100508" y="819807"/>
            <a:ext cx="4934050" cy="752985"/>
          </a:xfrm>
          <a:prstGeom prst="roundRect">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2880" tIns="0" anchor="ctr"/>
          <a:lstStyle/>
          <a:p>
            <a:pPr>
              <a:defRPr/>
            </a:pPr>
            <a:r>
              <a:rPr lang="en-US" b="1" dirty="0">
                <a:solidFill>
                  <a:srgbClr val="FFFFFF"/>
                </a:solidFill>
                <a:latin typeface="Arial" pitchFamily="34" charset="0"/>
                <a:cs typeface="Arial" pitchFamily="34" charset="0"/>
              </a:rPr>
              <a:t>Use </a:t>
            </a:r>
            <a:r>
              <a:rPr lang="en-US" b="1" dirty="0" smtClean="0">
                <a:solidFill>
                  <a:srgbClr val="FFFFFF"/>
                </a:solidFill>
                <a:latin typeface="Arial" pitchFamily="34" charset="0"/>
                <a:cs typeface="Arial" pitchFamily="34" charset="0"/>
              </a:rPr>
              <a:t>Case: </a:t>
            </a:r>
            <a:r>
              <a:rPr lang="en-US" sz="1400" b="1" dirty="0" smtClean="0">
                <a:solidFill>
                  <a:srgbClr val="FFFFFF"/>
                </a:solidFill>
                <a:latin typeface="Arial" pitchFamily="34" charset="0"/>
                <a:cs typeface="Arial" pitchFamily="34" charset="0"/>
              </a:rPr>
              <a:t/>
            </a:r>
            <a:br>
              <a:rPr lang="en-US" sz="1400" b="1" dirty="0" smtClean="0">
                <a:solidFill>
                  <a:srgbClr val="FFFFFF"/>
                </a:solidFill>
                <a:latin typeface="Arial" pitchFamily="34" charset="0"/>
                <a:cs typeface="Arial" pitchFamily="34" charset="0"/>
              </a:rPr>
            </a:br>
            <a:r>
              <a:rPr lang="en-US" sz="1500" dirty="0" smtClean="0">
                <a:solidFill>
                  <a:srgbClr val="FFFFFF"/>
                </a:solidFill>
                <a:latin typeface="Arial" pitchFamily="34" charset="0"/>
                <a:cs typeface="Arial" pitchFamily="34" charset="0"/>
              </a:rPr>
              <a:t>Prescription </a:t>
            </a:r>
            <a:r>
              <a:rPr lang="en-US" sz="1500" dirty="0">
                <a:solidFill>
                  <a:srgbClr val="FFFFFF"/>
                </a:solidFill>
                <a:latin typeface="Arial" pitchFamily="34" charset="0"/>
                <a:cs typeface="Arial" pitchFamily="34" charset="0"/>
              </a:rPr>
              <a:t>Drug Monitoring information Exchange (PMIX)</a:t>
            </a:r>
          </a:p>
        </p:txBody>
      </p:sp>
      <p:sp>
        <p:nvSpPr>
          <p:cNvPr id="17" name="Rounded Rectangle 16"/>
          <p:cNvSpPr/>
          <p:nvPr/>
        </p:nvSpPr>
        <p:spPr>
          <a:xfrm>
            <a:off x="4997838" y="3261438"/>
            <a:ext cx="2438400" cy="457200"/>
          </a:xfrm>
          <a:prstGeom prst="roundRect">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2880" tIns="0" anchor="ctr"/>
          <a:lstStyle/>
          <a:p>
            <a:pPr>
              <a:defRPr/>
            </a:pPr>
            <a:r>
              <a:rPr lang="en-US" dirty="0">
                <a:solidFill>
                  <a:schemeClr val="bg1"/>
                </a:solidFill>
                <a:latin typeface="Arial" pitchFamily="34" charset="0"/>
                <a:cs typeface="Arial" pitchFamily="34" charset="0"/>
              </a:rPr>
              <a:t>Sequence Diagram</a:t>
            </a:r>
          </a:p>
        </p:txBody>
      </p:sp>
      <p:sp>
        <p:nvSpPr>
          <p:cNvPr id="18" name="Rounded Rectangle 17"/>
          <p:cNvSpPr/>
          <p:nvPr/>
        </p:nvSpPr>
        <p:spPr>
          <a:xfrm>
            <a:off x="354717" y="3261438"/>
            <a:ext cx="3135312" cy="457200"/>
          </a:xfrm>
          <a:prstGeom prst="roundRect">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2880" tIns="0" anchor="ctr"/>
          <a:lstStyle/>
          <a:p>
            <a:pPr>
              <a:defRPr/>
            </a:pPr>
            <a:r>
              <a:rPr lang="en-US" dirty="0">
                <a:solidFill>
                  <a:srgbClr val="FFFFFF"/>
                </a:solidFill>
                <a:latin typeface="Arial" pitchFamily="34" charset="0"/>
                <a:cs typeface="Arial" pitchFamily="34" charset="0"/>
              </a:rPr>
              <a:t>Business Process Diagram</a:t>
            </a:r>
          </a:p>
        </p:txBody>
      </p:sp>
      <p:sp>
        <p:nvSpPr>
          <p:cNvPr id="49158" name="Rectangle 2"/>
          <p:cNvSpPr>
            <a:spLocks noChangeArrowheads="1"/>
          </p:cNvSpPr>
          <p:nvPr/>
        </p:nvSpPr>
        <p:spPr bwMode="auto">
          <a:xfrm>
            <a:off x="357188" y="3886200"/>
            <a:ext cx="4578350"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solidFill>
                <a:srgbClr val="000000"/>
              </a:solidFill>
              <a:cs typeface="Arial" charset="0"/>
            </a:endParaRPr>
          </a:p>
        </p:txBody>
      </p:sp>
      <p:pic>
        <p:nvPicPr>
          <p:cNvPr id="34823" name="Picture 6"/>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1507" y="3877064"/>
            <a:ext cx="4233261" cy="225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006975" y="3870647"/>
            <a:ext cx="3773823" cy="229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7"/>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34558" y="1001713"/>
            <a:ext cx="2735927" cy="206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1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41325" y="1731963"/>
            <a:ext cx="422275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p:cNvSpPr/>
          <p:nvPr/>
        </p:nvSpPr>
        <p:spPr>
          <a:xfrm rot="16200000">
            <a:off x="85994" y="5548085"/>
            <a:ext cx="727528" cy="419100"/>
          </a:xfrm>
          <a:prstGeom prst="roundRect">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00" dirty="0">
                <a:solidFill>
                  <a:srgbClr val="FFFFFF"/>
                </a:solidFill>
                <a:latin typeface="Arial" pitchFamily="34" charset="0"/>
                <a:cs typeface="Arial" pitchFamily="34" charset="0"/>
              </a:rPr>
              <a:t>PMIX Hub</a:t>
            </a:r>
          </a:p>
        </p:txBody>
      </p:sp>
      <p:sp>
        <p:nvSpPr>
          <p:cNvPr id="14" name="Rounded Rectangle 13"/>
          <p:cNvSpPr/>
          <p:nvPr/>
        </p:nvSpPr>
        <p:spPr>
          <a:xfrm rot="16200000">
            <a:off x="129881" y="4017167"/>
            <a:ext cx="676278" cy="401637"/>
          </a:xfrm>
          <a:prstGeom prst="roundRect">
            <a:avLst>
              <a:gd name="adj" fmla="val 13505"/>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800" dirty="0">
                <a:solidFill>
                  <a:srgbClr val="FFFFFF"/>
                </a:solidFill>
                <a:latin typeface="Arial" pitchFamily="34" charset="0"/>
                <a:cs typeface="Arial" pitchFamily="34" charset="0"/>
              </a:rPr>
              <a:t>Prescriber/ Dispenser</a:t>
            </a:r>
          </a:p>
        </p:txBody>
      </p:sp>
      <p:sp>
        <p:nvSpPr>
          <p:cNvPr id="13" name="Rounded Rectangle 12"/>
          <p:cNvSpPr/>
          <p:nvPr/>
        </p:nvSpPr>
        <p:spPr>
          <a:xfrm rot="16200000">
            <a:off x="115590" y="4591841"/>
            <a:ext cx="736602" cy="766763"/>
          </a:xfrm>
          <a:prstGeom prst="roundRect">
            <a:avLst>
              <a:gd name="adj" fmla="val 7557"/>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900" dirty="0">
                <a:solidFill>
                  <a:srgbClr val="FFFFFF"/>
                </a:solidFill>
                <a:latin typeface="Arial" pitchFamily="34" charset="0"/>
                <a:cs typeface="Arial" pitchFamily="34" charset="0"/>
              </a:rPr>
              <a:t>Prescription Monitoring Program System</a:t>
            </a:r>
          </a:p>
        </p:txBody>
      </p:sp>
      <p:sp>
        <p:nvSpPr>
          <p:cNvPr id="34830"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56CF1D0-B0EB-FF4F-B864-BBB4A3733EF9}" type="slidenum">
              <a:rPr lang="en-US" sz="1400">
                <a:solidFill>
                  <a:srgbClr val="FFFFFF"/>
                </a:solidFill>
                <a:latin typeface="Times New Roman" charset="0"/>
                <a:cs typeface="Times New Roman" charset="0"/>
              </a:rPr>
              <a:pPr eaLnBrk="1" hangingPunct="1"/>
              <a:t>20</a:t>
            </a:fld>
            <a:endParaRPr lang="en-US" sz="1400">
              <a:solidFill>
                <a:srgbClr val="FFFFFF"/>
              </a:solidFill>
              <a:latin typeface="Times New Roman" charset="0"/>
              <a:cs typeface="Times New Roman" charset="0"/>
            </a:endParaRPr>
          </a:p>
        </p:txBody>
      </p:sp>
      <p:grpSp>
        <p:nvGrpSpPr>
          <p:cNvPr id="15"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itle 2"/>
          <p:cNvSpPr>
            <a:spLocks noGrp="1"/>
          </p:cNvSpPr>
          <p:nvPr>
            <p:ph type="title"/>
          </p:nvPr>
        </p:nvSpPr>
        <p:spPr>
          <a:xfrm>
            <a:off x="255588" y="131763"/>
            <a:ext cx="7593012" cy="473075"/>
          </a:xfrm>
        </p:spPr>
        <p:txBody>
          <a:bodyPr>
            <a:normAutofit fontScale="90000"/>
          </a:bodyPr>
          <a:lstStyle/>
          <a:p>
            <a:pPr eaLnBrk="1" fontAlgn="auto" hangingPunct="1">
              <a:spcAft>
                <a:spcPts val="0"/>
              </a:spcAft>
              <a:defRPr/>
            </a:pPr>
            <a:r>
              <a:rPr lang="en-US" sz="2800" dirty="0">
                <a:latin typeface="Arial" charset="0"/>
                <a:ea typeface="+mj-ea"/>
                <a:cs typeface="Arial" charset="0"/>
              </a:rPr>
              <a:t>Scenario Planning: </a:t>
            </a:r>
            <a:r>
              <a:rPr lang="en-US" sz="2800" b="0" dirty="0">
                <a:latin typeface="Arial" charset="0"/>
                <a:ea typeface="+mj-ea"/>
                <a:cs typeface="Arial" charset="0"/>
              </a:rPr>
              <a:t>Tactical Advice</a:t>
            </a:r>
          </a:p>
        </p:txBody>
      </p:sp>
      <p:sp>
        <p:nvSpPr>
          <p:cNvPr id="21" name="Rectangle 20"/>
          <p:cNvSpPr/>
          <p:nvPr/>
        </p:nvSpPr>
        <p:spPr>
          <a:xfrm>
            <a:off x="304800" y="1582738"/>
            <a:ext cx="8458200" cy="153193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fontAlgn="auto">
              <a:spcBef>
                <a:spcPts val="0"/>
              </a:spcBef>
              <a:spcAft>
                <a:spcPts val="600"/>
              </a:spcAft>
              <a:buFont typeface="Arial"/>
              <a:buChar char="•"/>
              <a:defRPr/>
            </a:pPr>
            <a:r>
              <a:rPr lang="en-US" sz="1400" dirty="0">
                <a:solidFill>
                  <a:srgbClr val="686868"/>
                </a:solidFill>
                <a:latin typeface="Arial" pitchFamily="34" charset="0"/>
                <a:cs typeface="Arial" pitchFamily="34" charset="0"/>
              </a:rPr>
              <a:t>Facilitate working group meetings between exchange partners, developers, and architects </a:t>
            </a:r>
          </a:p>
          <a:p>
            <a:pPr marL="374904" indent="-192024" fontAlgn="auto">
              <a:spcBef>
                <a:spcPts val="0"/>
              </a:spcBef>
              <a:spcAft>
                <a:spcPts val="600"/>
              </a:spcAft>
              <a:buFont typeface="Arial"/>
              <a:buChar char="•"/>
              <a:defRPr/>
            </a:pPr>
            <a:r>
              <a:rPr lang="en-US" sz="1400" dirty="0">
                <a:solidFill>
                  <a:srgbClr val="686868"/>
                </a:solidFill>
                <a:latin typeface="Arial" pitchFamily="34" charset="0"/>
                <a:cs typeface="Arial" pitchFamily="34" charset="0"/>
              </a:rPr>
              <a:t>Review IEPD deliverables for scope, detail, and accuracy </a:t>
            </a:r>
          </a:p>
          <a:p>
            <a:pPr marL="374904" indent="-192024" fontAlgn="auto">
              <a:spcBef>
                <a:spcPts val="0"/>
              </a:spcBef>
              <a:spcAft>
                <a:spcPts val="600"/>
              </a:spcAft>
              <a:buFont typeface="Arial"/>
              <a:buChar char="•"/>
              <a:defRPr/>
            </a:pPr>
            <a:r>
              <a:rPr lang="en-US" sz="1400" dirty="0">
                <a:solidFill>
                  <a:srgbClr val="686868"/>
                </a:solidFill>
                <a:latin typeface="Arial" pitchFamily="34" charset="0"/>
                <a:cs typeface="Arial" pitchFamily="34" charset="0"/>
              </a:rPr>
              <a:t>If necessary, establish granular work plans for more complicated IEPD deliverables</a:t>
            </a:r>
          </a:p>
        </p:txBody>
      </p:sp>
      <p:sp>
        <p:nvSpPr>
          <p:cNvPr id="36867" name="Content Placeholder 1"/>
          <p:cNvSpPr>
            <a:spLocks noGrp="1"/>
          </p:cNvSpPr>
          <p:nvPr>
            <p:ph idx="1"/>
          </p:nvPr>
        </p:nvSpPr>
        <p:spPr>
          <a:xfrm>
            <a:off x="304800" y="3449638"/>
            <a:ext cx="8458200" cy="2493962"/>
          </a:xfrm>
          <a:solidFill>
            <a:srgbClr val="EEEEEE"/>
          </a:solidFill>
        </p:spPr>
        <p:txBody>
          <a:bodyPr tIns="91440" bIns="91440" anchor="ctr"/>
          <a:lstStyle/>
          <a:p>
            <a:pPr marL="374650" indent="-190500" eaLnBrk="1" hangingPunct="1"/>
            <a:r>
              <a:rPr lang="en-US" sz="1400" dirty="0" smtClean="0">
                <a:solidFill>
                  <a:srgbClr val="686868"/>
                </a:solidFill>
                <a:latin typeface="Arial" charset="0"/>
              </a:rPr>
              <a:t>Prior </a:t>
            </a:r>
            <a:r>
              <a:rPr lang="en-US" sz="1400" dirty="0">
                <a:solidFill>
                  <a:srgbClr val="686868"/>
                </a:solidFill>
                <a:latin typeface="Arial" charset="0"/>
              </a:rPr>
              <a:t>documentation can be used to support the development phase</a:t>
            </a:r>
          </a:p>
          <a:p>
            <a:pPr marL="374650" indent="-190500" eaLnBrk="1" hangingPunct="1"/>
            <a:r>
              <a:rPr lang="en-US" sz="1400" dirty="0">
                <a:solidFill>
                  <a:srgbClr val="686868"/>
                </a:solidFill>
                <a:latin typeface="Arial" charset="0"/>
              </a:rPr>
              <a:t>Use cases should be checked by technical </a:t>
            </a:r>
            <a:r>
              <a:rPr lang="en-US" sz="1400" dirty="0" smtClean="0">
                <a:solidFill>
                  <a:srgbClr val="686868"/>
                </a:solidFill>
                <a:latin typeface="Arial" charset="0"/>
              </a:rPr>
              <a:t>and </a:t>
            </a:r>
            <a:r>
              <a:rPr lang="en-US" sz="1400" dirty="0">
                <a:solidFill>
                  <a:srgbClr val="686868"/>
                </a:solidFill>
                <a:latin typeface="Arial" charset="0"/>
              </a:rPr>
              <a:t>non-technical stakeholders on each </a:t>
            </a:r>
            <a:br>
              <a:rPr lang="en-US" sz="1400" dirty="0">
                <a:solidFill>
                  <a:srgbClr val="686868"/>
                </a:solidFill>
                <a:latin typeface="Arial" charset="0"/>
              </a:rPr>
            </a:br>
            <a:r>
              <a:rPr lang="en-US" sz="1400" dirty="0">
                <a:solidFill>
                  <a:srgbClr val="686868"/>
                </a:solidFill>
                <a:latin typeface="Arial" charset="0"/>
              </a:rPr>
              <a:t>side of the exchange</a:t>
            </a:r>
          </a:p>
          <a:p>
            <a:pPr marL="374650" indent="-190500" eaLnBrk="1" hangingPunct="1"/>
            <a:r>
              <a:rPr lang="en-US" sz="1400" dirty="0">
                <a:solidFill>
                  <a:srgbClr val="686868"/>
                </a:solidFill>
                <a:latin typeface="Arial" charset="0"/>
              </a:rPr>
              <a:t>Sequence diagrams should be checked by multiple </a:t>
            </a:r>
            <a:r>
              <a:rPr lang="en-US" sz="1400" i="1" u="sng" dirty="0">
                <a:solidFill>
                  <a:srgbClr val="686868"/>
                </a:solidFill>
                <a:latin typeface="Arial" charset="0"/>
              </a:rPr>
              <a:t>technical</a:t>
            </a:r>
            <a:r>
              <a:rPr lang="en-US" sz="1400" dirty="0">
                <a:solidFill>
                  <a:srgbClr val="686868"/>
                </a:solidFill>
                <a:latin typeface="Arial" charset="0"/>
              </a:rPr>
              <a:t> stakeholders on each </a:t>
            </a:r>
            <a:br>
              <a:rPr lang="en-US" sz="1400" dirty="0">
                <a:solidFill>
                  <a:srgbClr val="686868"/>
                </a:solidFill>
                <a:latin typeface="Arial" charset="0"/>
              </a:rPr>
            </a:br>
            <a:r>
              <a:rPr lang="en-US" sz="1400" dirty="0">
                <a:solidFill>
                  <a:srgbClr val="686868"/>
                </a:solidFill>
                <a:latin typeface="Arial" charset="0"/>
              </a:rPr>
              <a:t>side of the </a:t>
            </a:r>
            <a:r>
              <a:rPr lang="en-US" sz="1400" dirty="0" smtClean="0">
                <a:solidFill>
                  <a:srgbClr val="686868"/>
                </a:solidFill>
                <a:latin typeface="Arial" charset="0"/>
              </a:rPr>
              <a:t>exchange</a:t>
            </a:r>
          </a:p>
          <a:p>
            <a:pPr marL="374650" indent="-190500" eaLnBrk="1" hangingPunct="1"/>
            <a:r>
              <a:rPr lang="en-US" sz="1400" dirty="0">
                <a:solidFill>
                  <a:srgbClr val="686868"/>
                </a:solidFill>
                <a:latin typeface="Arial" charset="0"/>
              </a:rPr>
              <a:t>Deliverables in the </a:t>
            </a:r>
            <a:r>
              <a:rPr lang="ja-JP" altLang="en-US" sz="1400" dirty="0">
                <a:solidFill>
                  <a:srgbClr val="686868"/>
                </a:solidFill>
                <a:latin typeface="Arial" charset="0"/>
                <a:ea typeface="ＭＳ Ｐ明朝" charset="0"/>
                <a:cs typeface="ＭＳ Ｐ明朝" charset="0"/>
              </a:rPr>
              <a:t>“</a:t>
            </a:r>
            <a:r>
              <a:rPr lang="en-US" altLang="ja-JP" sz="1400" dirty="0">
                <a:solidFill>
                  <a:srgbClr val="686868"/>
                </a:solidFill>
                <a:latin typeface="Arial" charset="0"/>
              </a:rPr>
              <a:t>Scenario Planning</a:t>
            </a:r>
            <a:r>
              <a:rPr lang="ja-JP" altLang="en-US" sz="1400" dirty="0">
                <a:solidFill>
                  <a:srgbClr val="686868"/>
                </a:solidFill>
                <a:latin typeface="Arial" charset="0"/>
                <a:ea typeface="ＭＳ Ｐ明朝" charset="0"/>
                <a:cs typeface="ＭＳ Ｐ明朝" charset="0"/>
              </a:rPr>
              <a:t>”</a:t>
            </a:r>
            <a:r>
              <a:rPr lang="en-US" altLang="ja-JP" sz="1400" dirty="0">
                <a:solidFill>
                  <a:srgbClr val="686868"/>
                </a:solidFill>
                <a:latin typeface="Arial" charset="0"/>
              </a:rPr>
              <a:t> phase will drive the business goals of the exchange </a:t>
            </a:r>
            <a:br>
              <a:rPr lang="en-US" altLang="ja-JP" sz="1400" dirty="0">
                <a:solidFill>
                  <a:srgbClr val="686868"/>
                </a:solidFill>
                <a:latin typeface="Arial" charset="0"/>
              </a:rPr>
            </a:br>
            <a:r>
              <a:rPr lang="en-US" altLang="ja-JP" sz="1400" dirty="0">
                <a:solidFill>
                  <a:srgbClr val="686868"/>
                </a:solidFill>
                <a:latin typeface="Arial" charset="0"/>
              </a:rPr>
              <a:t>and will have a large impact on the technical deliverables</a:t>
            </a:r>
          </a:p>
          <a:p>
            <a:pPr marL="184150" indent="0" eaLnBrk="1" hangingPunct="1">
              <a:buNone/>
            </a:pPr>
            <a:endParaRPr lang="en-US" sz="1400" dirty="0">
              <a:solidFill>
                <a:srgbClr val="686868"/>
              </a:solidFill>
              <a:latin typeface="Arial" charset="0"/>
            </a:endParaRPr>
          </a:p>
        </p:txBody>
      </p:sp>
      <p:sp>
        <p:nvSpPr>
          <p:cNvPr id="23" name="Rectangle 22"/>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24" name="Rectangle 23"/>
          <p:cNvSpPr/>
          <p:nvPr/>
        </p:nvSpPr>
        <p:spPr>
          <a:xfrm>
            <a:off x="304800" y="297180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grpSp>
        <p:nvGrpSpPr>
          <p:cNvPr id="36870" name="Group 80"/>
          <p:cNvGrpSpPr>
            <a:grpSpLocks/>
          </p:cNvGrpSpPr>
          <p:nvPr/>
        </p:nvGrpSpPr>
        <p:grpSpPr bwMode="auto">
          <a:xfrm>
            <a:off x="7677150" y="723900"/>
            <a:ext cx="657225" cy="136525"/>
            <a:chOff x="3262391" y="4029126"/>
            <a:chExt cx="953212" cy="197077"/>
          </a:xfrm>
        </p:grpSpPr>
        <p:cxnSp>
          <p:nvCxnSpPr>
            <p:cNvPr id="8" name="Straight Connector 7"/>
            <p:cNvCxnSpPr>
              <a:endCxn id="11"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6871"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44CA82-C24A-1D47-B36C-70EEE6DFF09C}" type="slidenum">
              <a:rPr lang="en-US" sz="1400">
                <a:solidFill>
                  <a:srgbClr val="FFFFFF"/>
                </a:solidFill>
                <a:latin typeface="Times New Roman" charset="0"/>
                <a:cs typeface="Times New Roman" charset="0"/>
              </a:rPr>
              <a:pPr eaLnBrk="1" hangingPunct="1"/>
              <a:t>21</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Phase 2: </a:t>
            </a:r>
            <a:r>
              <a:rPr lang="en-US" sz="2800" b="0" dirty="0">
                <a:latin typeface="Arial" charset="0"/>
                <a:ea typeface="+mj-ea"/>
                <a:cs typeface="Arial" charset="0"/>
              </a:rPr>
              <a:t>Analyze Requirements</a:t>
            </a:r>
          </a:p>
        </p:txBody>
      </p:sp>
      <p:sp>
        <p:nvSpPr>
          <p:cNvPr id="38914" name="Content Placeholder 1"/>
          <p:cNvSpPr txBox="1">
            <a:spLocks/>
          </p:cNvSpPr>
          <p:nvPr/>
        </p:nvSpPr>
        <p:spPr bwMode="auto">
          <a:xfrm>
            <a:off x="476250" y="1046163"/>
            <a:ext cx="7296150" cy="466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pPr>
            <a:r>
              <a:rPr lang="en-US" sz="2200" b="1" dirty="0">
                <a:solidFill>
                  <a:srgbClr val="1F497D"/>
                </a:solidFill>
              </a:rPr>
              <a:t>Purpose</a:t>
            </a:r>
          </a:p>
          <a:p>
            <a:pPr eaLnBrk="1" hangingPunct="1">
              <a:spcBef>
                <a:spcPts val="1200"/>
              </a:spcBef>
              <a:buFont typeface="Arial" charset="0"/>
              <a:buNone/>
            </a:pPr>
            <a:r>
              <a:rPr lang="en-US" sz="1600" dirty="0">
                <a:solidFill>
                  <a:srgbClr val="686868"/>
                </a:solidFill>
              </a:rPr>
              <a:t>Information exchanges are researched and analyzed further to understand and document the business context and data requirements</a:t>
            </a:r>
          </a:p>
          <a:p>
            <a:pPr eaLnBrk="1" hangingPunct="1">
              <a:buFont typeface="Wingdings" charset="0"/>
              <a:buNone/>
            </a:pPr>
            <a:endParaRPr lang="en-US" sz="2000" dirty="0">
              <a:solidFill>
                <a:srgbClr val="595959"/>
              </a:solidFill>
            </a:endParaRPr>
          </a:p>
          <a:p>
            <a:pPr eaLnBrk="1" hangingPunct="1">
              <a:buFont typeface="Wingdings" charset="0"/>
              <a:buNone/>
            </a:pPr>
            <a:endParaRPr lang="en-US" sz="2000" dirty="0">
              <a:solidFill>
                <a:srgbClr val="595959"/>
              </a:solidFill>
            </a:endParaRPr>
          </a:p>
          <a:p>
            <a:pPr eaLnBrk="1" hangingPunct="1">
              <a:buFont typeface="Arial" charset="0"/>
              <a:buNone/>
            </a:pPr>
            <a:r>
              <a:rPr lang="en-US" sz="2200" b="1" dirty="0">
                <a:solidFill>
                  <a:srgbClr val="1F497D"/>
                </a:solidFill>
              </a:rPr>
              <a:t>Deliverables</a:t>
            </a:r>
          </a:p>
          <a:p>
            <a:pPr marL="0" lvl="1" eaLnBrk="1" hangingPunct="1">
              <a:spcBef>
                <a:spcPts val="1638"/>
              </a:spcBef>
              <a:buFont typeface="Arial" charset="0"/>
              <a:buNone/>
            </a:pPr>
            <a:r>
              <a:rPr lang="en-US" sz="1600" b="1" dirty="0">
                <a:solidFill>
                  <a:srgbClr val="686868"/>
                </a:solidFill>
              </a:rPr>
              <a:t>Business Requirements:  </a:t>
            </a:r>
            <a:r>
              <a:rPr lang="en-US" sz="1600" dirty="0">
                <a:solidFill>
                  <a:srgbClr val="686868"/>
                </a:solidFill>
              </a:rPr>
              <a:t>A business driver is primarily an operational </a:t>
            </a:r>
            <a:br>
              <a:rPr lang="en-US" sz="1600" dirty="0">
                <a:solidFill>
                  <a:srgbClr val="686868"/>
                </a:solidFill>
              </a:rPr>
            </a:br>
            <a:r>
              <a:rPr lang="en-US" sz="1600" dirty="0">
                <a:solidFill>
                  <a:srgbClr val="686868"/>
                </a:solidFill>
              </a:rPr>
              <a:t>or functional requirement</a:t>
            </a:r>
          </a:p>
          <a:p>
            <a:pPr marL="0" lvl="1" eaLnBrk="1" hangingPunct="1">
              <a:spcBef>
                <a:spcPts val="1638"/>
              </a:spcBef>
            </a:pPr>
            <a:r>
              <a:rPr lang="en-US" sz="1600" b="1" dirty="0">
                <a:solidFill>
                  <a:srgbClr val="686868"/>
                </a:solidFill>
              </a:rPr>
              <a:t>Business Rules:  </a:t>
            </a:r>
            <a:r>
              <a:rPr lang="en-US" sz="1600" dirty="0">
                <a:solidFill>
                  <a:srgbClr val="686868"/>
                </a:solidFill>
              </a:rPr>
              <a:t>For NIEM, business rules are focused on the structure of data (field length, data validation, etc.).  When defining an exchange, although not required, it is recommended that all business rules are captured—not just those relating to the data. </a:t>
            </a:r>
          </a:p>
        </p:txBody>
      </p:sp>
      <p:cxnSp>
        <p:nvCxnSpPr>
          <p:cNvPr id="8" name="Straight Connector 7"/>
          <p:cNvCxnSpPr/>
          <p:nvPr/>
        </p:nvCxnSpPr>
        <p:spPr>
          <a:xfrm>
            <a:off x="457200" y="2667000"/>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8916" name="Group 80"/>
          <p:cNvGrpSpPr>
            <a:grpSpLocks/>
          </p:cNvGrpSpPr>
          <p:nvPr/>
        </p:nvGrpSpPr>
        <p:grpSpPr bwMode="auto">
          <a:xfrm>
            <a:off x="7677150" y="723900"/>
            <a:ext cx="657225" cy="136525"/>
            <a:chOff x="3262391" y="4029126"/>
            <a:chExt cx="953212" cy="197077"/>
          </a:xfrm>
        </p:grpSpPr>
        <p:cxnSp>
          <p:nvCxnSpPr>
            <p:cNvPr id="6" name="Straight Connector 5"/>
            <p:cNvCxnSpPr>
              <a:endCxn id="10"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Oval 8"/>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8917"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1C12343-6F81-7449-8680-C238FBA622CE}" type="slidenum">
              <a:rPr lang="en-US" sz="1400">
                <a:solidFill>
                  <a:srgbClr val="FFFFFF"/>
                </a:solidFill>
                <a:latin typeface="Times New Roman" charset="0"/>
                <a:cs typeface="Times New Roman" charset="0"/>
              </a:rPr>
              <a:pPr eaLnBrk="1" hangingPunct="1"/>
              <a:t>22</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Title 2"/>
          <p:cNvSpPr>
            <a:spLocks noGrp="1"/>
          </p:cNvSpPr>
          <p:nvPr>
            <p:ph type="title"/>
          </p:nvPr>
        </p:nvSpPr>
        <p:spPr>
          <a:xfrm>
            <a:off x="255588" y="131763"/>
            <a:ext cx="8050212" cy="473075"/>
          </a:xfrm>
        </p:spPr>
        <p:txBody>
          <a:bodyPr/>
          <a:lstStyle/>
          <a:p>
            <a:pPr eaLnBrk="1" fontAlgn="auto" hangingPunct="1">
              <a:spcAft>
                <a:spcPts val="0"/>
              </a:spcAft>
              <a:defRPr/>
            </a:pPr>
            <a:r>
              <a:rPr lang="en-US" sz="2400" dirty="0">
                <a:latin typeface="Arial" charset="0"/>
                <a:ea typeface="+mj-ea"/>
                <a:cs typeface="Arial" charset="0"/>
              </a:rPr>
              <a:t>Analyze Requirements: </a:t>
            </a:r>
            <a:r>
              <a:rPr lang="en-US" sz="2400" b="0" dirty="0">
                <a:latin typeface="Arial" charset="0"/>
                <a:ea typeface="+mj-ea"/>
                <a:cs typeface="Arial" charset="0"/>
              </a:rPr>
              <a:t>Tactical Advice</a:t>
            </a:r>
          </a:p>
        </p:txBody>
      </p:sp>
      <p:sp>
        <p:nvSpPr>
          <p:cNvPr id="12" name="Rectangle 11"/>
          <p:cNvSpPr/>
          <p:nvPr/>
        </p:nvSpPr>
        <p:spPr>
          <a:xfrm>
            <a:off x="304800" y="1609725"/>
            <a:ext cx="8458200" cy="18288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Establish guidelines for business rules and requirements that align to organizational and NIEM standards </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Review requirements upon completion and continuously revisit throughout the </a:t>
            </a:r>
            <a:r>
              <a:rPr lang="en-US" sz="1400" i="1" u="sng" dirty="0">
                <a:solidFill>
                  <a:srgbClr val="686868"/>
                </a:solidFill>
                <a:latin typeface="Arial" charset="0"/>
                <a:cs typeface="Arial" charset="0"/>
              </a:rPr>
              <a:t>entire</a:t>
            </a:r>
            <a:r>
              <a:rPr lang="en-US" sz="1400" dirty="0">
                <a:solidFill>
                  <a:srgbClr val="686868"/>
                </a:solidFill>
                <a:latin typeface="Arial" charset="0"/>
                <a:cs typeface="Arial" charset="0"/>
              </a:rPr>
              <a:t> development process </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If necessary, schedule interviews and consensus meetings to gather requirements from stakeholders</a:t>
            </a:r>
          </a:p>
        </p:txBody>
      </p:sp>
      <p:sp>
        <p:nvSpPr>
          <p:cNvPr id="40963" name="Content Placeholder 1"/>
          <p:cNvSpPr txBox="1">
            <a:spLocks/>
          </p:cNvSpPr>
          <p:nvPr/>
        </p:nvSpPr>
        <p:spPr bwMode="auto">
          <a:xfrm>
            <a:off x="304800" y="3830638"/>
            <a:ext cx="8458200" cy="21129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buFont typeface="Arial" charset="0"/>
              <a:buChar char="•"/>
            </a:pPr>
            <a:r>
              <a:rPr lang="en-US" sz="1400" dirty="0">
                <a:solidFill>
                  <a:srgbClr val="686868"/>
                </a:solidFill>
              </a:rPr>
              <a:t>Stakeholders on both sides of the exchange should be involved in as many activities as possible</a:t>
            </a:r>
          </a:p>
          <a:p>
            <a:pPr eaLnBrk="1" hangingPunct="1">
              <a:spcAft>
                <a:spcPts val="600"/>
              </a:spcAft>
              <a:buFont typeface="Arial" charset="0"/>
              <a:buChar char="•"/>
            </a:pPr>
            <a:r>
              <a:rPr lang="en-US" sz="1400" dirty="0">
                <a:solidFill>
                  <a:srgbClr val="686868"/>
                </a:solidFill>
              </a:rPr>
              <a:t>As with all requirement gathering efforts, this process is iterative and most likely will be visited again</a:t>
            </a:r>
          </a:p>
          <a:p>
            <a:pPr eaLnBrk="1" hangingPunct="1">
              <a:spcAft>
                <a:spcPts val="600"/>
              </a:spcAft>
              <a:buFont typeface="Arial" charset="0"/>
              <a:buChar char="•"/>
            </a:pPr>
            <a:r>
              <a:rPr lang="en-US" sz="1400" dirty="0">
                <a:solidFill>
                  <a:srgbClr val="686868"/>
                </a:solidFill>
              </a:rPr>
              <a:t>Reaching agreement on IEPD business rules and requirements can be difficult with more sharing partners</a:t>
            </a:r>
          </a:p>
          <a:p>
            <a:pPr eaLnBrk="1" hangingPunct="1">
              <a:spcAft>
                <a:spcPts val="600"/>
              </a:spcAft>
              <a:buFont typeface="Arial" charset="0"/>
              <a:buChar char="•"/>
            </a:pPr>
            <a:r>
              <a:rPr lang="en-US" sz="1400" dirty="0" smtClean="0">
                <a:solidFill>
                  <a:srgbClr val="686868"/>
                </a:solidFill>
              </a:rPr>
              <a:t>Methods such as S.M.A.R.T</a:t>
            </a:r>
            <a:r>
              <a:rPr lang="en-US" sz="1400" dirty="0">
                <a:solidFill>
                  <a:srgbClr val="686868"/>
                </a:solidFill>
              </a:rPr>
              <a:t>. </a:t>
            </a:r>
            <a:r>
              <a:rPr lang="en-US" sz="1400" dirty="0" smtClean="0">
                <a:solidFill>
                  <a:srgbClr val="686868"/>
                </a:solidFill>
              </a:rPr>
              <a:t>are effective for </a:t>
            </a:r>
            <a:r>
              <a:rPr lang="en-US" sz="1400" dirty="0">
                <a:solidFill>
                  <a:srgbClr val="686868"/>
                </a:solidFill>
              </a:rPr>
              <a:t>gathering and analyzing requirements </a:t>
            </a:r>
            <a:r>
              <a:rPr lang="en-US" sz="1400" dirty="0" smtClean="0">
                <a:solidFill>
                  <a:srgbClr val="686868"/>
                </a:solidFill>
              </a:rPr>
              <a:t>(Specific</a:t>
            </a:r>
            <a:r>
              <a:rPr lang="en-US" sz="1400" dirty="0">
                <a:solidFill>
                  <a:srgbClr val="686868"/>
                </a:solidFill>
              </a:rPr>
              <a:t>, Measurable, Agreed-upon, Realistic, Time-bound)</a:t>
            </a:r>
          </a:p>
        </p:txBody>
      </p:sp>
      <p:sp>
        <p:nvSpPr>
          <p:cNvPr id="14" name="Rectangle 13"/>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15" name="Rectangle 14"/>
          <p:cNvSpPr/>
          <p:nvPr/>
        </p:nvSpPr>
        <p:spPr>
          <a:xfrm>
            <a:off x="304800" y="335280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sp>
        <p:nvSpPr>
          <p:cNvPr id="2" name="TextBox 1"/>
          <p:cNvSpPr txBox="1"/>
          <p:nvPr/>
        </p:nvSpPr>
        <p:spPr>
          <a:xfrm>
            <a:off x="-785813" y="3590925"/>
            <a:ext cx="914401"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5" name="TextBox 4"/>
          <p:cNvSpPr txBox="1"/>
          <p:nvPr/>
        </p:nvSpPr>
        <p:spPr>
          <a:xfrm>
            <a:off x="-1304925" y="1293813"/>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40968"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A063F4-CDC5-8043-945E-C6FFAD823C5B}" type="slidenum">
              <a:rPr lang="en-US" sz="1400">
                <a:solidFill>
                  <a:srgbClr val="FFFFFF"/>
                </a:solidFill>
                <a:latin typeface="Times New Roman" charset="0"/>
                <a:cs typeface="Times New Roman" charset="0"/>
              </a:rPr>
              <a:pPr eaLnBrk="1" hangingPunct="1"/>
              <a:t>23</a:t>
            </a:fld>
            <a:endParaRPr lang="en-US" sz="1400">
              <a:solidFill>
                <a:srgbClr val="FFFFFF"/>
              </a:solidFill>
              <a:latin typeface="Times New Roman" charset="0"/>
              <a:cs typeface="Times New Roman" charset="0"/>
            </a:endParaRPr>
          </a:p>
        </p:txBody>
      </p:sp>
      <p:grpSp>
        <p:nvGrpSpPr>
          <p:cNvPr id="40969" name="Group 80"/>
          <p:cNvGrpSpPr>
            <a:grpSpLocks/>
          </p:cNvGrpSpPr>
          <p:nvPr/>
        </p:nvGrpSpPr>
        <p:grpSpPr bwMode="auto">
          <a:xfrm>
            <a:off x="7677150" y="723900"/>
            <a:ext cx="657225" cy="136525"/>
            <a:chOff x="3262391" y="4029126"/>
            <a:chExt cx="953212" cy="197077"/>
          </a:xfrm>
        </p:grpSpPr>
        <p:cxnSp>
          <p:nvCxnSpPr>
            <p:cNvPr id="11" name="Straight Connector 10"/>
            <p:cNvCxnSpPr>
              <a:endCxn id="17"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Oval 17"/>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2"/>
          <p:cNvSpPr>
            <a:spLocks noGrp="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Analyze Requirements: </a:t>
            </a:r>
            <a:r>
              <a:rPr lang="en-US" sz="2800" b="0" dirty="0">
                <a:latin typeface="Arial" charset="0"/>
                <a:ea typeface="+mj-ea"/>
                <a:cs typeface="Arial" charset="0"/>
              </a:rPr>
              <a:t>S.M.A.R.T</a:t>
            </a:r>
            <a:r>
              <a:rPr lang="en-US" b="0" dirty="0">
                <a:latin typeface="Arial" charset="0"/>
                <a:ea typeface="+mj-ea"/>
                <a:cs typeface="Arial" charset="0"/>
              </a:rPr>
              <a:t>.</a:t>
            </a:r>
          </a:p>
        </p:txBody>
      </p:sp>
      <p:sp>
        <p:nvSpPr>
          <p:cNvPr id="43010" name="Content Placeholder 1"/>
          <p:cNvSpPr>
            <a:spLocks noGrp="1"/>
          </p:cNvSpPr>
          <p:nvPr>
            <p:ph idx="1"/>
          </p:nvPr>
        </p:nvSpPr>
        <p:spPr>
          <a:xfrm>
            <a:off x="171450" y="990596"/>
            <a:ext cx="8362950" cy="1087437"/>
          </a:xfrm>
        </p:spPr>
        <p:txBody>
          <a:bodyPr/>
          <a:lstStyle/>
          <a:p>
            <a:pPr marL="0" indent="0" eaLnBrk="1" hangingPunct="1">
              <a:buFont typeface="Wingdings" charset="0"/>
              <a:buNone/>
            </a:pPr>
            <a:r>
              <a:rPr lang="en-US" sz="1800" dirty="0" smtClean="0">
                <a:solidFill>
                  <a:srgbClr val="686868"/>
                </a:solidFill>
                <a:latin typeface="Arial" charset="0"/>
              </a:rPr>
              <a:t>NIEM does not prescribe any one method, however, utilizing </a:t>
            </a:r>
            <a:r>
              <a:rPr lang="en-US" sz="1800" dirty="0">
                <a:solidFill>
                  <a:srgbClr val="686868"/>
                </a:solidFill>
                <a:latin typeface="Arial" charset="0"/>
              </a:rPr>
              <a:t>techniques such as </a:t>
            </a:r>
            <a:r>
              <a:rPr lang="en-US" sz="1800" b="1" dirty="0">
                <a:solidFill>
                  <a:srgbClr val="1F497D"/>
                </a:solidFill>
                <a:latin typeface="Arial" charset="0"/>
              </a:rPr>
              <a:t>S.M.A.R.T.</a:t>
            </a:r>
            <a:r>
              <a:rPr lang="en-US" sz="1800" dirty="0">
                <a:solidFill>
                  <a:srgbClr val="1F497D"/>
                </a:solidFill>
                <a:latin typeface="Arial" charset="0"/>
              </a:rPr>
              <a:t> </a:t>
            </a:r>
            <a:r>
              <a:rPr lang="en-US" sz="1800" dirty="0">
                <a:solidFill>
                  <a:srgbClr val="686868"/>
                </a:solidFill>
                <a:latin typeface="Arial" charset="0"/>
              </a:rPr>
              <a:t>for developing requirements can increase the effectiveness of requirements and help to meet project goals.</a:t>
            </a:r>
          </a:p>
        </p:txBody>
      </p:sp>
      <p:grpSp>
        <p:nvGrpSpPr>
          <p:cNvPr id="43011" name="Group 13"/>
          <p:cNvGrpSpPr>
            <a:grpSpLocks/>
          </p:cNvGrpSpPr>
          <p:nvPr/>
        </p:nvGrpSpPr>
        <p:grpSpPr bwMode="auto">
          <a:xfrm>
            <a:off x="766763" y="2036759"/>
            <a:ext cx="8048625" cy="3913187"/>
            <a:chOff x="232870" y="2097507"/>
            <a:chExt cx="8046726" cy="3912934"/>
          </a:xfrm>
        </p:grpSpPr>
        <p:sp>
          <p:nvSpPr>
            <p:cNvPr id="43025" name="Content Placeholder 1"/>
            <p:cNvSpPr txBox="1">
              <a:spLocks/>
            </p:cNvSpPr>
            <p:nvPr/>
          </p:nvSpPr>
          <p:spPr bwMode="auto">
            <a:xfrm>
              <a:off x="232870" y="2097507"/>
              <a:ext cx="8046726"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Wingdings" charset="0"/>
                <a:buChar char="§"/>
              </a:pPr>
              <a:r>
                <a:rPr lang="en-US" sz="2000" b="1" dirty="0">
                  <a:solidFill>
                    <a:srgbClr val="686868"/>
                  </a:solidFill>
                </a:rPr>
                <a:t>Specific</a:t>
              </a:r>
              <a:r>
                <a:rPr lang="en-US" sz="2000" b="1" dirty="0" smtClean="0">
                  <a:solidFill>
                    <a:srgbClr val="686868"/>
                  </a:solidFill>
                </a:rPr>
                <a:t>:</a:t>
              </a:r>
              <a:r>
                <a:rPr lang="en-US" sz="2000" dirty="0" smtClean="0">
                  <a:solidFill>
                    <a:srgbClr val="686868"/>
                  </a:solidFill>
                </a:rPr>
                <a:t> As </a:t>
              </a:r>
              <a:r>
                <a:rPr lang="en-US" sz="2000" dirty="0">
                  <a:solidFill>
                    <a:srgbClr val="686868"/>
                  </a:solidFill>
                </a:rPr>
                <a:t>detailed as possible without sacrificing time </a:t>
              </a:r>
            </a:p>
          </p:txBody>
        </p:sp>
        <p:sp>
          <p:nvSpPr>
            <p:cNvPr id="43026" name="Content Placeholder 1"/>
            <p:cNvSpPr txBox="1">
              <a:spLocks/>
            </p:cNvSpPr>
            <p:nvPr/>
          </p:nvSpPr>
          <p:spPr bwMode="auto">
            <a:xfrm>
              <a:off x="232870" y="2909035"/>
              <a:ext cx="8046726"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Wingdings" charset="0"/>
                <a:buChar char="§"/>
              </a:pPr>
              <a:r>
                <a:rPr lang="en-US" sz="2000" b="1" dirty="0">
                  <a:solidFill>
                    <a:srgbClr val="686868"/>
                  </a:solidFill>
                </a:rPr>
                <a:t>Measurable</a:t>
              </a:r>
              <a:r>
                <a:rPr lang="en-US" sz="2000" b="1" dirty="0" smtClean="0">
                  <a:solidFill>
                    <a:srgbClr val="686868"/>
                  </a:solidFill>
                </a:rPr>
                <a:t>:</a:t>
              </a:r>
              <a:r>
                <a:rPr lang="en-US" sz="2000" dirty="0" smtClean="0">
                  <a:solidFill>
                    <a:srgbClr val="686868"/>
                  </a:solidFill>
                </a:rPr>
                <a:t> Precise </a:t>
              </a:r>
              <a:r>
                <a:rPr lang="en-US" sz="2000" dirty="0">
                  <a:solidFill>
                    <a:srgbClr val="686868"/>
                  </a:solidFill>
                </a:rPr>
                <a:t>and understandable measures that quantifiably describe what the project is working towards</a:t>
              </a:r>
            </a:p>
          </p:txBody>
        </p:sp>
        <p:sp>
          <p:nvSpPr>
            <p:cNvPr id="43027" name="Content Placeholder 1"/>
            <p:cNvSpPr txBox="1">
              <a:spLocks/>
            </p:cNvSpPr>
            <p:nvPr/>
          </p:nvSpPr>
          <p:spPr bwMode="auto">
            <a:xfrm>
              <a:off x="232870" y="3720565"/>
              <a:ext cx="8046726"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Wingdings" charset="0"/>
                <a:buChar char="§"/>
              </a:pPr>
              <a:r>
                <a:rPr lang="en-US" sz="2000" b="1" dirty="0">
                  <a:solidFill>
                    <a:srgbClr val="686868"/>
                  </a:solidFill>
                </a:rPr>
                <a:t>Agreed Upon</a:t>
              </a:r>
              <a:r>
                <a:rPr lang="en-US" sz="2000" b="1" dirty="0" smtClean="0">
                  <a:solidFill>
                    <a:srgbClr val="686868"/>
                  </a:solidFill>
                </a:rPr>
                <a:t>:</a:t>
              </a:r>
              <a:r>
                <a:rPr lang="en-US" sz="2000" dirty="0" smtClean="0">
                  <a:solidFill>
                    <a:srgbClr val="686868"/>
                  </a:solidFill>
                </a:rPr>
                <a:t> Commitment </a:t>
              </a:r>
              <a:r>
                <a:rPr lang="en-US" sz="2000" dirty="0">
                  <a:solidFill>
                    <a:srgbClr val="686868"/>
                  </a:solidFill>
                </a:rPr>
                <a:t>of stakeholders toward the requirements and their objectives</a:t>
              </a:r>
            </a:p>
          </p:txBody>
        </p:sp>
        <p:sp>
          <p:nvSpPr>
            <p:cNvPr id="43028" name="Content Placeholder 1"/>
            <p:cNvSpPr txBox="1">
              <a:spLocks/>
            </p:cNvSpPr>
            <p:nvPr/>
          </p:nvSpPr>
          <p:spPr bwMode="auto">
            <a:xfrm>
              <a:off x="232870" y="4532096"/>
              <a:ext cx="8046726"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Wingdings" charset="0"/>
                <a:buChar char="§"/>
              </a:pPr>
              <a:r>
                <a:rPr lang="en-US" sz="2000" b="1" dirty="0">
                  <a:solidFill>
                    <a:srgbClr val="686868"/>
                  </a:solidFill>
                </a:rPr>
                <a:t>Realistic</a:t>
              </a:r>
              <a:r>
                <a:rPr lang="en-US" sz="2000" b="1" dirty="0" smtClean="0">
                  <a:solidFill>
                    <a:srgbClr val="686868"/>
                  </a:solidFill>
                </a:rPr>
                <a:t>:</a:t>
              </a:r>
              <a:r>
                <a:rPr lang="en-US" sz="2000" dirty="0" smtClean="0">
                  <a:solidFill>
                    <a:srgbClr val="686868"/>
                  </a:solidFill>
                </a:rPr>
                <a:t> Must </a:t>
              </a:r>
              <a:r>
                <a:rPr lang="en-US" sz="2000" dirty="0">
                  <a:solidFill>
                    <a:srgbClr val="686868"/>
                  </a:solidFill>
                </a:rPr>
                <a:t>be possible and reasonable to achieve with </a:t>
              </a:r>
              <a:r>
                <a:rPr lang="en-US" sz="2000" dirty="0" smtClean="0">
                  <a:solidFill>
                    <a:srgbClr val="686868"/>
                  </a:solidFill>
                </a:rPr>
                <a:t/>
              </a:r>
              <a:br>
                <a:rPr lang="en-US" sz="2000" dirty="0" smtClean="0">
                  <a:solidFill>
                    <a:srgbClr val="686868"/>
                  </a:solidFill>
                </a:rPr>
              </a:br>
              <a:r>
                <a:rPr lang="en-US" sz="2000" dirty="0" smtClean="0">
                  <a:solidFill>
                    <a:srgbClr val="686868"/>
                  </a:solidFill>
                </a:rPr>
                <a:t>the </a:t>
              </a:r>
              <a:r>
                <a:rPr lang="en-US" sz="2000" dirty="0">
                  <a:solidFill>
                    <a:srgbClr val="686868"/>
                  </a:solidFill>
                </a:rPr>
                <a:t>allotted project time, cost and people</a:t>
              </a:r>
            </a:p>
          </p:txBody>
        </p:sp>
        <p:sp>
          <p:nvSpPr>
            <p:cNvPr id="43029" name="Content Placeholder 1"/>
            <p:cNvSpPr txBox="1">
              <a:spLocks/>
            </p:cNvSpPr>
            <p:nvPr/>
          </p:nvSpPr>
          <p:spPr bwMode="auto">
            <a:xfrm>
              <a:off x="232870" y="5370361"/>
              <a:ext cx="8046725"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Wingdings" charset="0"/>
                <a:buChar char="§"/>
              </a:pPr>
              <a:r>
                <a:rPr lang="en-US" sz="2000" b="1" dirty="0" smtClean="0">
                  <a:solidFill>
                    <a:srgbClr val="686868"/>
                  </a:solidFill>
                </a:rPr>
                <a:t>Time-bound:</a:t>
              </a:r>
              <a:r>
                <a:rPr lang="en-US" sz="2000" dirty="0" smtClean="0">
                  <a:solidFill>
                    <a:srgbClr val="686868"/>
                  </a:solidFill>
                </a:rPr>
                <a:t> Each </a:t>
              </a:r>
              <a:r>
                <a:rPr lang="en-US" sz="2000" dirty="0">
                  <a:solidFill>
                    <a:srgbClr val="686868"/>
                  </a:solidFill>
                </a:rPr>
                <a:t>requirement should have an </a:t>
              </a:r>
              <a:r>
                <a:rPr lang="en-US" sz="2000" dirty="0" smtClean="0">
                  <a:solidFill>
                    <a:srgbClr val="686868"/>
                  </a:solidFill>
                </a:rPr>
                <a:t/>
              </a:r>
              <a:br>
                <a:rPr lang="en-US" sz="2000" dirty="0" smtClean="0">
                  <a:solidFill>
                    <a:srgbClr val="686868"/>
                  </a:solidFill>
                </a:rPr>
              </a:br>
              <a:r>
                <a:rPr lang="en-US" sz="2000" dirty="0" smtClean="0">
                  <a:solidFill>
                    <a:srgbClr val="686868"/>
                  </a:solidFill>
                </a:rPr>
                <a:t>associated  </a:t>
              </a:r>
              <a:r>
                <a:rPr lang="en-US" sz="2000" dirty="0">
                  <a:solidFill>
                    <a:srgbClr val="686868"/>
                  </a:solidFill>
                </a:rPr>
                <a:t>completion date</a:t>
              </a:r>
            </a:p>
          </p:txBody>
        </p:sp>
      </p:grpSp>
      <p:sp>
        <p:nvSpPr>
          <p:cNvPr id="3" name="Oval 2"/>
          <p:cNvSpPr/>
          <p:nvPr/>
        </p:nvSpPr>
        <p:spPr>
          <a:xfrm>
            <a:off x="381000" y="1997071"/>
            <a:ext cx="685800" cy="685800"/>
          </a:xfrm>
          <a:prstGeom prst="ellipse">
            <a:avLst/>
          </a:prstGeom>
          <a:solidFill>
            <a:srgbClr val="094C6D"/>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600" b="1" dirty="0">
                <a:effectLst>
                  <a:outerShdw blurRad="50800" dist="38100" dir="2700000" algn="tl" rotWithShape="0">
                    <a:prstClr val="black">
                      <a:alpha val="40000"/>
                    </a:prstClr>
                  </a:outerShdw>
                </a:effectLst>
                <a:latin typeface="+mj-lt"/>
              </a:rPr>
              <a:t>S</a:t>
            </a:r>
          </a:p>
        </p:txBody>
      </p:sp>
      <p:sp>
        <p:nvSpPr>
          <p:cNvPr id="17" name="Oval 16"/>
          <p:cNvSpPr/>
          <p:nvPr/>
        </p:nvSpPr>
        <p:spPr>
          <a:xfrm>
            <a:off x="381000" y="2825746"/>
            <a:ext cx="685800" cy="685800"/>
          </a:xfrm>
          <a:prstGeom prst="ellipse">
            <a:avLst/>
          </a:prstGeom>
          <a:solidFill>
            <a:srgbClr val="094C6D"/>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3600" b="1" dirty="0">
              <a:effectLst>
                <a:outerShdw blurRad="50800" dist="38100" dir="2700000" algn="tl" rotWithShape="0">
                  <a:prstClr val="black">
                    <a:alpha val="40000"/>
                  </a:prstClr>
                </a:outerShdw>
              </a:effectLst>
              <a:latin typeface="+mj-lt"/>
            </a:endParaRPr>
          </a:p>
        </p:txBody>
      </p:sp>
      <p:sp>
        <p:nvSpPr>
          <p:cNvPr id="18" name="Oval 17"/>
          <p:cNvSpPr/>
          <p:nvPr/>
        </p:nvSpPr>
        <p:spPr>
          <a:xfrm>
            <a:off x="381000" y="3635371"/>
            <a:ext cx="685800" cy="685800"/>
          </a:xfrm>
          <a:prstGeom prst="ellipse">
            <a:avLst/>
          </a:prstGeom>
          <a:solidFill>
            <a:srgbClr val="094C6D"/>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600" b="1" dirty="0">
                <a:effectLst>
                  <a:outerShdw blurRad="50800" dist="38100" dir="2700000" algn="tl" rotWithShape="0">
                    <a:prstClr val="black">
                      <a:alpha val="40000"/>
                    </a:prstClr>
                  </a:outerShdw>
                </a:effectLst>
                <a:latin typeface="+mj-lt"/>
              </a:rPr>
              <a:t>A</a:t>
            </a:r>
          </a:p>
        </p:txBody>
      </p:sp>
      <p:sp>
        <p:nvSpPr>
          <p:cNvPr id="19" name="Oval 18"/>
          <p:cNvSpPr/>
          <p:nvPr/>
        </p:nvSpPr>
        <p:spPr>
          <a:xfrm>
            <a:off x="381000" y="4454521"/>
            <a:ext cx="685800" cy="685800"/>
          </a:xfrm>
          <a:prstGeom prst="ellipse">
            <a:avLst/>
          </a:prstGeom>
          <a:solidFill>
            <a:srgbClr val="094C6D"/>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600" b="1" dirty="0">
                <a:effectLst>
                  <a:outerShdw blurRad="50800" dist="38100" dir="2700000" algn="tl" rotWithShape="0">
                    <a:prstClr val="black">
                      <a:alpha val="40000"/>
                    </a:prstClr>
                  </a:outerShdw>
                </a:effectLst>
                <a:latin typeface="+mj-lt"/>
              </a:rPr>
              <a:t>R</a:t>
            </a:r>
          </a:p>
        </p:txBody>
      </p:sp>
      <p:sp>
        <p:nvSpPr>
          <p:cNvPr id="20" name="Oval 19"/>
          <p:cNvSpPr/>
          <p:nvPr/>
        </p:nvSpPr>
        <p:spPr>
          <a:xfrm>
            <a:off x="381000" y="5273671"/>
            <a:ext cx="685800" cy="685800"/>
          </a:xfrm>
          <a:prstGeom prst="ellipse">
            <a:avLst/>
          </a:prstGeom>
          <a:solidFill>
            <a:srgbClr val="094C6D"/>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600" b="1" dirty="0">
                <a:effectLst>
                  <a:outerShdw blurRad="50800" dist="38100" dir="2700000" algn="tl" rotWithShape="0">
                    <a:prstClr val="black">
                      <a:alpha val="40000"/>
                    </a:prstClr>
                  </a:outerShdw>
                </a:effectLst>
                <a:latin typeface="+mj-lt"/>
              </a:rPr>
              <a:t>T</a:t>
            </a:r>
          </a:p>
        </p:txBody>
      </p:sp>
      <p:sp>
        <p:nvSpPr>
          <p:cNvPr id="21" name="Oval 20"/>
          <p:cNvSpPr/>
          <p:nvPr/>
        </p:nvSpPr>
        <p:spPr>
          <a:xfrm>
            <a:off x="354013" y="2808284"/>
            <a:ext cx="685800" cy="685800"/>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3600" b="1" dirty="0">
                <a:effectLst>
                  <a:outerShdw blurRad="50800" dist="38100" dir="2700000" algn="tl" rotWithShape="0">
                    <a:prstClr val="black">
                      <a:alpha val="40000"/>
                    </a:prstClr>
                  </a:outerShdw>
                </a:effectLst>
                <a:latin typeface="+mj-lt"/>
              </a:rPr>
              <a:t>M</a:t>
            </a:r>
          </a:p>
        </p:txBody>
      </p:sp>
      <p:sp>
        <p:nvSpPr>
          <p:cNvPr id="4301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4A936F-C89F-BB4B-B00F-FBC08E498B3D}" type="slidenum">
              <a:rPr lang="en-US" sz="1400">
                <a:solidFill>
                  <a:srgbClr val="FFFFFF"/>
                </a:solidFill>
                <a:latin typeface="Times New Roman" charset="0"/>
                <a:cs typeface="Times New Roman" charset="0"/>
              </a:rPr>
              <a:pPr eaLnBrk="1" hangingPunct="1"/>
              <a:t>24</a:t>
            </a:fld>
            <a:endParaRPr lang="en-US" sz="1400" dirty="0">
              <a:solidFill>
                <a:srgbClr val="FFFFFF"/>
              </a:solidFill>
              <a:latin typeface="Times New Roman" charset="0"/>
              <a:cs typeface="Times New Roman" charset="0"/>
            </a:endParaRPr>
          </a:p>
        </p:txBody>
      </p:sp>
      <p:grpSp>
        <p:nvGrpSpPr>
          <p:cNvPr id="43019" name="Group 80"/>
          <p:cNvGrpSpPr>
            <a:grpSpLocks/>
          </p:cNvGrpSpPr>
          <p:nvPr/>
        </p:nvGrpSpPr>
        <p:grpSpPr bwMode="auto">
          <a:xfrm>
            <a:off x="7677150" y="723900"/>
            <a:ext cx="657225" cy="136525"/>
            <a:chOff x="3262391" y="4029126"/>
            <a:chExt cx="953212" cy="197077"/>
          </a:xfrm>
        </p:grpSpPr>
        <p:cxnSp>
          <p:nvCxnSpPr>
            <p:cNvPr id="24" name="Straight Connector 23"/>
            <p:cNvCxnSpPr>
              <a:endCxn id="27"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Oval 25"/>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Oval 27"/>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p:cNvSpPr>
            <a:spLocks noGrp="1"/>
          </p:cNvSpPr>
          <p:nvPr>
            <p:ph type="title"/>
          </p:nvPr>
        </p:nvSpPr>
        <p:spPr/>
        <p:txBody>
          <a:bodyPr>
            <a:normAutofit fontScale="90000"/>
          </a:bodyPr>
          <a:lstStyle/>
          <a:p>
            <a:pPr eaLnBrk="1" hangingPunct="1">
              <a:defRPr/>
            </a:pPr>
            <a:r>
              <a:rPr lang="en-US" sz="2800" dirty="0">
                <a:latin typeface="Arial" charset="0"/>
              </a:rPr>
              <a:t>Effective Requirement Examples</a:t>
            </a:r>
          </a:p>
        </p:txBody>
      </p:sp>
      <p:sp>
        <p:nvSpPr>
          <p:cNvPr id="28" name="Content Placeholder 1"/>
          <p:cNvSpPr txBox="1">
            <a:spLocks/>
          </p:cNvSpPr>
          <p:nvPr/>
        </p:nvSpPr>
        <p:spPr>
          <a:xfrm>
            <a:off x="436563" y="1306513"/>
            <a:ext cx="7731125" cy="4294187"/>
          </a:xfrm>
          <a:prstGeom prst="rect">
            <a:avLst/>
          </a:prstGeom>
          <a:noFill/>
          <a:ln>
            <a:noFill/>
          </a:ln>
        </p:spPr>
        <p:txBody>
          <a:bodyPr tIns="91440" bIns="91440"/>
          <a:lstStyle/>
          <a:p>
            <a:pPr fontAlgn="auto">
              <a:spcBef>
                <a:spcPct val="20000"/>
              </a:spcBef>
              <a:spcAft>
                <a:spcPts val="0"/>
              </a:spcAft>
              <a:defRPr/>
            </a:pPr>
            <a:r>
              <a:rPr lang="en-US" sz="2000" b="1" dirty="0">
                <a:solidFill>
                  <a:schemeClr val="tx2"/>
                </a:solidFill>
              </a:rPr>
              <a:t>What do effective business requirements look like?</a:t>
            </a:r>
          </a:p>
          <a:p>
            <a:pPr fontAlgn="auto">
              <a:spcBef>
                <a:spcPct val="20000"/>
              </a:spcBef>
              <a:spcAft>
                <a:spcPts val="0"/>
              </a:spcAft>
              <a:buFont typeface="Wingdings" pitchFamily="2" charset="2"/>
              <a:buNone/>
              <a:defRPr/>
            </a:pPr>
            <a:endParaRPr lang="en-US" sz="1600" dirty="0">
              <a:solidFill>
                <a:srgbClr val="666869"/>
              </a:solidFill>
              <a:latin typeface="Arial"/>
              <a:ea typeface="+mn-ea"/>
              <a:cs typeface="Arial"/>
            </a:endParaRPr>
          </a:p>
          <a:p>
            <a:pPr fontAlgn="auto">
              <a:lnSpc>
                <a:spcPts val="2420"/>
              </a:lnSpc>
              <a:spcBef>
                <a:spcPct val="20000"/>
              </a:spcBef>
              <a:spcAft>
                <a:spcPts val="0"/>
              </a:spcAft>
              <a:buFont typeface="Wingdings" pitchFamily="2" charset="2"/>
              <a:buNone/>
              <a:defRPr/>
            </a:pPr>
            <a:r>
              <a:rPr lang="en-US" sz="1600" dirty="0">
                <a:solidFill>
                  <a:srgbClr val="686868"/>
                </a:solidFill>
                <a:latin typeface="Arial"/>
                <a:ea typeface="+mn-ea"/>
                <a:cs typeface="Arial"/>
              </a:rPr>
              <a:t>The client shall provide a valid account number for each message or the capability to correlate existing messages with valid account numbers</a:t>
            </a:r>
            <a:r>
              <a:rPr lang="en-US" sz="1600" dirty="0" smtClean="0">
                <a:solidFill>
                  <a:srgbClr val="686868"/>
                </a:solidFill>
                <a:latin typeface="Arial"/>
                <a:ea typeface="+mn-ea"/>
                <a:cs typeface="Arial"/>
              </a:rPr>
              <a:t>. Each </a:t>
            </a:r>
            <a:r>
              <a:rPr lang="en-US" sz="1600" dirty="0">
                <a:solidFill>
                  <a:srgbClr val="686868"/>
                </a:solidFill>
                <a:latin typeface="Arial"/>
                <a:ea typeface="+mn-ea"/>
                <a:cs typeface="Arial"/>
              </a:rPr>
              <a:t>sent message must have a response within one business day.</a:t>
            </a:r>
          </a:p>
          <a:p>
            <a:pPr fontAlgn="auto">
              <a:lnSpc>
                <a:spcPts val="2420"/>
              </a:lnSpc>
              <a:spcBef>
                <a:spcPct val="20000"/>
              </a:spcBef>
              <a:spcAft>
                <a:spcPts val="0"/>
              </a:spcAft>
              <a:buFont typeface="Wingdings" pitchFamily="2" charset="2"/>
              <a:buNone/>
              <a:defRPr/>
            </a:pPr>
            <a:endParaRPr lang="en-US" sz="1600" dirty="0">
              <a:solidFill>
                <a:srgbClr val="686868"/>
              </a:solidFill>
              <a:latin typeface="Arial"/>
              <a:ea typeface="+mn-ea"/>
              <a:cs typeface="Arial"/>
            </a:endParaRPr>
          </a:p>
          <a:p>
            <a:pPr fontAlgn="auto">
              <a:lnSpc>
                <a:spcPts val="2420"/>
              </a:lnSpc>
              <a:spcBef>
                <a:spcPct val="20000"/>
              </a:spcBef>
              <a:spcAft>
                <a:spcPts val="0"/>
              </a:spcAft>
              <a:defRPr/>
            </a:pPr>
            <a:r>
              <a:rPr lang="en-US" sz="1600" dirty="0">
                <a:solidFill>
                  <a:srgbClr val="686868"/>
                </a:solidFill>
                <a:latin typeface="Arial"/>
                <a:cs typeface="Arial"/>
              </a:rPr>
              <a:t>The organization shall use these preapproved data elements for account driver transactions for standardization and interoperability purposes</a:t>
            </a:r>
            <a:r>
              <a:rPr lang="en-US" sz="1600" dirty="0" smtClean="0">
                <a:solidFill>
                  <a:srgbClr val="686868"/>
                </a:solidFill>
                <a:latin typeface="Arial"/>
                <a:cs typeface="Arial"/>
              </a:rPr>
              <a:t>. Transition </a:t>
            </a:r>
            <a:r>
              <a:rPr lang="en-US" sz="1600" dirty="0">
                <a:solidFill>
                  <a:srgbClr val="686868"/>
                </a:solidFill>
                <a:latin typeface="Arial"/>
                <a:cs typeface="Arial"/>
              </a:rPr>
              <a:t>should be complete within 6 months.</a:t>
            </a:r>
          </a:p>
          <a:p>
            <a:pPr fontAlgn="auto">
              <a:lnSpc>
                <a:spcPts val="2420"/>
              </a:lnSpc>
              <a:spcBef>
                <a:spcPct val="20000"/>
              </a:spcBef>
              <a:spcAft>
                <a:spcPts val="0"/>
              </a:spcAft>
              <a:defRPr/>
            </a:pPr>
            <a:endParaRPr lang="en-US" sz="1600" dirty="0">
              <a:solidFill>
                <a:srgbClr val="686868"/>
              </a:solidFill>
              <a:latin typeface="Arial"/>
              <a:cs typeface="Arial"/>
            </a:endParaRPr>
          </a:p>
          <a:p>
            <a:pPr fontAlgn="auto">
              <a:lnSpc>
                <a:spcPts val="2420"/>
              </a:lnSpc>
              <a:spcBef>
                <a:spcPct val="20000"/>
              </a:spcBef>
              <a:spcAft>
                <a:spcPts val="0"/>
              </a:spcAft>
              <a:defRPr/>
            </a:pPr>
            <a:r>
              <a:rPr lang="en-US" sz="1600" dirty="0">
                <a:solidFill>
                  <a:srgbClr val="686868"/>
                </a:solidFill>
                <a:latin typeface="Arial"/>
                <a:cs typeface="Arial"/>
              </a:rPr>
              <a:t>Ability to query multiple law enforcement systems for information on apprehended subjects</a:t>
            </a:r>
            <a:r>
              <a:rPr lang="en-US" sz="1600" dirty="0" smtClean="0">
                <a:solidFill>
                  <a:srgbClr val="686868"/>
                </a:solidFill>
                <a:latin typeface="Arial"/>
                <a:cs typeface="Arial"/>
              </a:rPr>
              <a:t>. Complete </a:t>
            </a:r>
            <a:r>
              <a:rPr lang="en-US" sz="1600" dirty="0">
                <a:solidFill>
                  <a:srgbClr val="686868"/>
                </a:solidFill>
                <a:latin typeface="Arial"/>
                <a:cs typeface="Arial"/>
              </a:rPr>
              <a:t>queries within one week.</a:t>
            </a:r>
          </a:p>
          <a:p>
            <a:pPr fontAlgn="auto">
              <a:lnSpc>
                <a:spcPts val="2420"/>
              </a:lnSpc>
              <a:spcBef>
                <a:spcPct val="20000"/>
              </a:spcBef>
              <a:spcAft>
                <a:spcPts val="0"/>
              </a:spcAft>
              <a:defRPr/>
            </a:pPr>
            <a:endParaRPr lang="en-US" sz="1600" dirty="0">
              <a:solidFill>
                <a:srgbClr val="666869"/>
              </a:solidFill>
              <a:latin typeface="Arial"/>
              <a:cs typeface="Arial"/>
            </a:endParaRPr>
          </a:p>
          <a:p>
            <a:pPr fontAlgn="auto">
              <a:spcBef>
                <a:spcPct val="20000"/>
              </a:spcBef>
              <a:spcAft>
                <a:spcPts val="0"/>
              </a:spcAft>
              <a:buFont typeface="Wingdings" pitchFamily="2" charset="2"/>
              <a:buNone/>
              <a:defRPr/>
            </a:pPr>
            <a:endParaRPr lang="en-US" sz="1600" dirty="0">
              <a:solidFill>
                <a:srgbClr val="666869"/>
              </a:solidFill>
              <a:latin typeface="Arial"/>
              <a:ea typeface="+mn-ea"/>
              <a:cs typeface="Arial"/>
            </a:endParaRPr>
          </a:p>
        </p:txBody>
      </p:sp>
      <p:cxnSp>
        <p:nvCxnSpPr>
          <p:cNvPr id="8" name="Straight Connector 7"/>
          <p:cNvCxnSpPr/>
          <p:nvPr/>
        </p:nvCxnSpPr>
        <p:spPr>
          <a:xfrm>
            <a:off x="457200" y="3201988"/>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7200" y="4551363"/>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5061"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5D1B91D-6AEE-6348-A278-E52921277EFB}" type="slidenum">
              <a:rPr lang="en-US" sz="1400">
                <a:solidFill>
                  <a:srgbClr val="FFFFFF"/>
                </a:solidFill>
                <a:latin typeface="Times New Roman" charset="0"/>
                <a:cs typeface="Times New Roman" charset="0"/>
              </a:rPr>
              <a:pPr eaLnBrk="1" hangingPunct="1"/>
              <a:t>25</a:t>
            </a:fld>
            <a:endParaRPr lang="en-US" sz="1400">
              <a:solidFill>
                <a:srgbClr val="FFFFFF"/>
              </a:solidFill>
              <a:latin typeface="Times New Roman" charset="0"/>
              <a:cs typeface="Times New Roman" charset="0"/>
            </a:endParaRPr>
          </a:p>
        </p:txBody>
      </p:sp>
      <p:grpSp>
        <p:nvGrpSpPr>
          <p:cNvPr id="45062" name="Group 80"/>
          <p:cNvGrpSpPr>
            <a:grpSpLocks/>
          </p:cNvGrpSpPr>
          <p:nvPr/>
        </p:nvGrpSpPr>
        <p:grpSpPr bwMode="auto">
          <a:xfrm>
            <a:off x="7677150" y="723900"/>
            <a:ext cx="657225" cy="136525"/>
            <a:chOff x="3262391" y="4029126"/>
            <a:chExt cx="953212" cy="197077"/>
          </a:xfrm>
        </p:grpSpPr>
        <p:cxnSp>
          <p:nvCxnSpPr>
            <p:cNvPr id="12" name="Straight Connector 11"/>
            <p:cNvCxnSpPr>
              <a:endCxn id="15"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HP_216"/>
          <p:cNvSpPr>
            <a:spLocks noGrp="1" noChangeArrowheads="1"/>
          </p:cNvSpPr>
          <p:nvPr>
            <p:ph type="title"/>
          </p:nvPr>
        </p:nvSpPr>
        <p:spPr>
          <a:xfrm>
            <a:off x="255588" y="131763"/>
            <a:ext cx="7953375" cy="473075"/>
          </a:xfrm>
        </p:spPr>
        <p:txBody>
          <a:bodyPr>
            <a:normAutofit/>
          </a:bodyPr>
          <a:lstStyle/>
          <a:p>
            <a:pPr eaLnBrk="1" hangingPunct="1">
              <a:defRPr/>
            </a:pPr>
            <a:r>
              <a:rPr lang="en-US" sz="2000" dirty="0">
                <a:latin typeface="Arial" charset="0"/>
              </a:rPr>
              <a:t>Exercise </a:t>
            </a:r>
            <a:r>
              <a:rPr lang="en-US" sz="2000" dirty="0" smtClean="0">
                <a:latin typeface="Arial" charset="0"/>
              </a:rPr>
              <a:t>200-1</a:t>
            </a:r>
            <a:r>
              <a:rPr lang="en-US" sz="2000" dirty="0">
                <a:latin typeface="Arial" charset="0"/>
              </a:rPr>
              <a:t>: </a:t>
            </a:r>
            <a:r>
              <a:rPr lang="en-US" sz="2000" b="0" dirty="0">
                <a:latin typeface="Arial" charset="0"/>
              </a:rPr>
              <a:t>Create Effective Requirements</a:t>
            </a:r>
          </a:p>
        </p:txBody>
      </p:sp>
      <p:sp>
        <p:nvSpPr>
          <p:cNvPr id="47113" name="Text Placeholder 4"/>
          <p:cNvSpPr>
            <a:spLocks noGrp="1"/>
          </p:cNvSpPr>
          <p:nvPr>
            <p:ph idx="1"/>
          </p:nvPr>
        </p:nvSpPr>
        <p:spPr>
          <a:xfrm>
            <a:off x="453118" y="1235501"/>
            <a:ext cx="8247305" cy="1421632"/>
          </a:xfrm>
        </p:spPr>
        <p:txBody>
          <a:bodyPr rtlCol="0">
            <a:noAutofit/>
          </a:bodyPr>
          <a:lstStyle/>
          <a:p>
            <a:pPr marL="0" indent="0" eaLnBrk="1" fontAlgn="auto" hangingPunct="1">
              <a:spcAft>
                <a:spcPts val="0"/>
              </a:spcAft>
              <a:buFont typeface="Wingdings" pitchFamily="2" charset="2"/>
              <a:buNone/>
              <a:defRPr/>
            </a:pPr>
            <a:r>
              <a:rPr lang="en-US" sz="1600" dirty="0">
                <a:solidFill>
                  <a:srgbClr val="686868"/>
                </a:solidFill>
                <a:latin typeface="Arial" charset="0"/>
                <a:ea typeface="+mn-ea"/>
                <a:cs typeface="Arial" charset="0"/>
              </a:rPr>
              <a:t>Following an effective method </a:t>
            </a:r>
            <a:r>
              <a:rPr lang="en-US" sz="1600" dirty="0" smtClean="0">
                <a:solidFill>
                  <a:srgbClr val="686868"/>
                </a:solidFill>
                <a:latin typeface="Arial" charset="0"/>
                <a:ea typeface="+mn-ea"/>
                <a:cs typeface="Arial" charset="0"/>
              </a:rPr>
              <a:t>for creating </a:t>
            </a:r>
            <a:r>
              <a:rPr lang="en-US" sz="1600" dirty="0">
                <a:solidFill>
                  <a:srgbClr val="686868"/>
                </a:solidFill>
                <a:latin typeface="Arial" charset="0"/>
                <a:ea typeface="+mn-ea"/>
                <a:cs typeface="Arial" charset="0"/>
              </a:rPr>
              <a:t>requirements can lead to more precise business </a:t>
            </a:r>
            <a:r>
              <a:rPr lang="en-US" sz="1600" dirty="0" smtClean="0">
                <a:solidFill>
                  <a:srgbClr val="686868"/>
                </a:solidFill>
                <a:latin typeface="Arial" charset="0"/>
                <a:ea typeface="+mn-ea"/>
                <a:cs typeface="Arial" charset="0"/>
              </a:rPr>
              <a:t>requirements</a:t>
            </a:r>
          </a:p>
          <a:p>
            <a:pPr marL="0" indent="0" eaLnBrk="1" fontAlgn="auto" hangingPunct="1">
              <a:spcAft>
                <a:spcPts val="0"/>
              </a:spcAft>
              <a:buFont typeface="Wingdings" pitchFamily="2" charset="2"/>
              <a:buNone/>
              <a:defRPr/>
            </a:pPr>
            <a:endParaRPr lang="en-US" sz="1600" dirty="0" smtClean="0">
              <a:solidFill>
                <a:srgbClr val="686868"/>
              </a:solidFill>
              <a:latin typeface="Arial" charset="0"/>
              <a:ea typeface="+mn-ea"/>
              <a:cs typeface="Arial" charset="0"/>
            </a:endParaRPr>
          </a:p>
          <a:p>
            <a:pPr marL="0" indent="0" eaLnBrk="1" fontAlgn="auto" hangingPunct="1">
              <a:spcAft>
                <a:spcPts val="0"/>
              </a:spcAft>
              <a:buFont typeface="Wingdings" pitchFamily="2" charset="2"/>
              <a:buNone/>
              <a:defRPr/>
            </a:pPr>
            <a:r>
              <a:rPr lang="en-US" sz="1600" dirty="0" smtClean="0">
                <a:solidFill>
                  <a:srgbClr val="686868"/>
                </a:solidFill>
                <a:latin typeface="Arial" charset="0"/>
                <a:ea typeface="+mn-ea"/>
                <a:cs typeface="Arial" charset="0"/>
              </a:rPr>
              <a:t>Using the business case on the next slide, think about and create three effective business requirements then share with other project managers to validate.    </a:t>
            </a:r>
            <a:endParaRPr lang="en-US" sz="1600" dirty="0">
              <a:solidFill>
                <a:srgbClr val="686868"/>
              </a:solidFill>
              <a:latin typeface="Arial" charset="0"/>
              <a:ea typeface="+mn-ea"/>
              <a:cs typeface="Arial" charset="0"/>
            </a:endParaRPr>
          </a:p>
        </p:txBody>
      </p:sp>
      <p:grpSp>
        <p:nvGrpSpPr>
          <p:cNvPr id="47108" name="Group 2"/>
          <p:cNvGrpSpPr>
            <a:grpSpLocks/>
          </p:cNvGrpSpPr>
          <p:nvPr/>
        </p:nvGrpSpPr>
        <p:grpSpPr bwMode="auto">
          <a:xfrm>
            <a:off x="4712654" y="2966719"/>
            <a:ext cx="3374148" cy="2417763"/>
            <a:chOff x="3250288" y="3044974"/>
            <a:chExt cx="2598609" cy="1861238"/>
          </a:xfrm>
        </p:grpSpPr>
        <p:sp>
          <p:nvSpPr>
            <p:cNvPr id="34" name="Rounded Rectangle 33"/>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35" name="Rounded Rectangle 34"/>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686868"/>
                  </a:solidFill>
                  <a:latin typeface="+mj-lt"/>
                  <a:cs typeface="Arial"/>
                </a:rPr>
                <a:t>Business requirements will be created by participants and then evaluated</a:t>
              </a:r>
            </a:p>
          </p:txBody>
        </p:sp>
      </p:grpSp>
      <p:grpSp>
        <p:nvGrpSpPr>
          <p:cNvPr id="47109" name="Group 1"/>
          <p:cNvGrpSpPr>
            <a:grpSpLocks/>
          </p:cNvGrpSpPr>
          <p:nvPr/>
        </p:nvGrpSpPr>
        <p:grpSpPr bwMode="auto">
          <a:xfrm>
            <a:off x="988060" y="2966720"/>
            <a:ext cx="3374149" cy="2417762"/>
            <a:chOff x="469656" y="3044974"/>
            <a:chExt cx="2598609" cy="1861238"/>
          </a:xfrm>
        </p:grpSpPr>
        <p:sp>
          <p:nvSpPr>
            <p:cNvPr id="36" name="Rounded Rectangle 35"/>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37" name="Rounded Rectangle 36"/>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686868"/>
                  </a:solidFill>
                  <a:latin typeface="+mj-lt"/>
                  <a:cs typeface="Arial"/>
                </a:rPr>
                <a:t>Create business requirements for an example exchange</a:t>
              </a:r>
            </a:p>
          </p:txBody>
        </p:sp>
      </p:grpSp>
      <p:grpSp>
        <p:nvGrpSpPr>
          <p:cNvPr id="47110" name="Group 80"/>
          <p:cNvGrpSpPr>
            <a:grpSpLocks/>
          </p:cNvGrpSpPr>
          <p:nvPr/>
        </p:nvGrpSpPr>
        <p:grpSpPr bwMode="auto">
          <a:xfrm>
            <a:off x="7677150" y="723900"/>
            <a:ext cx="657225" cy="136525"/>
            <a:chOff x="3262391" y="4029126"/>
            <a:chExt cx="953212" cy="197077"/>
          </a:xfrm>
        </p:grpSpPr>
        <p:cxnSp>
          <p:nvCxnSpPr>
            <p:cNvPr id="39" name="Straight Connector 38"/>
            <p:cNvCxnSpPr>
              <a:endCxn id="4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Oval 4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Oval 4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Oval 4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711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8841D1-3623-E841-8776-653B06C77FD8}" type="slidenum">
              <a:rPr lang="en-US" sz="1400">
                <a:solidFill>
                  <a:srgbClr val="FFFFFF"/>
                </a:solidFill>
                <a:latin typeface="Times New Roman" charset="0"/>
                <a:cs typeface="Times New Roman" charset="0"/>
              </a:rPr>
              <a:pPr eaLnBrk="1" hangingPunct="1"/>
              <a:t>26</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HP_216"/>
          <p:cNvSpPr>
            <a:spLocks noGrp="1" noChangeArrowheads="1"/>
          </p:cNvSpPr>
          <p:nvPr>
            <p:ph type="title"/>
          </p:nvPr>
        </p:nvSpPr>
        <p:spPr>
          <a:xfrm>
            <a:off x="255588" y="131763"/>
            <a:ext cx="7953375" cy="473075"/>
          </a:xfrm>
        </p:spPr>
        <p:txBody>
          <a:bodyPr>
            <a:normAutofit/>
          </a:bodyPr>
          <a:lstStyle/>
          <a:p>
            <a:pPr eaLnBrk="1" hangingPunct="1">
              <a:defRPr/>
            </a:pPr>
            <a:r>
              <a:rPr lang="en-US" sz="2000" dirty="0">
                <a:latin typeface="Arial" charset="0"/>
              </a:rPr>
              <a:t>Exercise </a:t>
            </a:r>
            <a:r>
              <a:rPr lang="en-US" sz="2000" dirty="0" smtClean="0">
                <a:latin typeface="Arial" charset="0"/>
              </a:rPr>
              <a:t>200-1</a:t>
            </a:r>
            <a:r>
              <a:rPr lang="en-US" sz="2000" dirty="0">
                <a:latin typeface="Arial" charset="0"/>
              </a:rPr>
              <a:t>: </a:t>
            </a:r>
            <a:r>
              <a:rPr lang="en-US" sz="2000" b="0" dirty="0">
                <a:latin typeface="Arial" charset="0"/>
              </a:rPr>
              <a:t>Create Effective Requirements</a:t>
            </a:r>
          </a:p>
        </p:txBody>
      </p:sp>
      <p:sp>
        <p:nvSpPr>
          <p:cNvPr id="47113" name="Text Placeholder 4"/>
          <p:cNvSpPr>
            <a:spLocks noGrp="1"/>
          </p:cNvSpPr>
          <p:nvPr>
            <p:ph idx="1"/>
          </p:nvPr>
        </p:nvSpPr>
        <p:spPr>
          <a:xfrm>
            <a:off x="453132" y="1025378"/>
            <a:ext cx="8130189" cy="4629001"/>
          </a:xfrm>
        </p:spPr>
        <p:txBody>
          <a:bodyPr rtlCol="0">
            <a:noAutofit/>
          </a:bodyPr>
          <a:lstStyle/>
          <a:p>
            <a:pPr marL="0" lvl="0" indent="0" eaLnBrk="1" fontAlgn="auto" hangingPunct="1">
              <a:lnSpc>
                <a:spcPct val="120000"/>
              </a:lnSpc>
              <a:spcAft>
                <a:spcPts val="1200"/>
              </a:spcAft>
              <a:buNone/>
              <a:defRPr/>
            </a:pPr>
            <a:r>
              <a:rPr lang="en-US" b="1" dirty="0">
                <a:solidFill>
                  <a:schemeClr val="tx2"/>
                </a:solidFill>
                <a:latin typeface="Arial" charset="0"/>
                <a:cs typeface="Arial" charset="0"/>
              </a:rPr>
              <a:t>Business Case</a:t>
            </a:r>
          </a:p>
          <a:p>
            <a:pPr marL="0" lvl="0" indent="0">
              <a:spcBef>
                <a:spcPts val="0"/>
              </a:spcBef>
              <a:spcAft>
                <a:spcPts val="0"/>
              </a:spcAft>
              <a:buNone/>
            </a:pPr>
            <a:r>
              <a:rPr lang="en-US" sz="1600" dirty="0">
                <a:solidFill>
                  <a:srgbClr val="686868"/>
                </a:solidFill>
                <a:ea typeface="Calibri"/>
              </a:rPr>
              <a:t>A large urban city identified the need to create a series of exchanges that would allow parents, city-wide, to apply online for their children’s school meals program and automate the processing of the request between the Human Services Agency and </a:t>
            </a:r>
            <a:br>
              <a:rPr lang="en-US" sz="1600" dirty="0">
                <a:solidFill>
                  <a:srgbClr val="686868"/>
                </a:solidFill>
                <a:ea typeface="Calibri"/>
              </a:rPr>
            </a:br>
            <a:r>
              <a:rPr lang="en-US" sz="1600" dirty="0">
                <a:solidFill>
                  <a:srgbClr val="686868"/>
                </a:solidFill>
                <a:ea typeface="Calibri"/>
              </a:rPr>
              <a:t>the school. </a:t>
            </a:r>
          </a:p>
          <a:p>
            <a:pPr marL="0" lvl="0" indent="0">
              <a:spcBef>
                <a:spcPts val="0"/>
              </a:spcBef>
              <a:spcAft>
                <a:spcPts val="0"/>
              </a:spcAft>
              <a:buNone/>
            </a:pPr>
            <a:endParaRPr lang="en-US" sz="1600" dirty="0">
              <a:solidFill>
                <a:srgbClr val="686868"/>
              </a:solidFill>
              <a:ea typeface="Calibri"/>
            </a:endParaRPr>
          </a:p>
          <a:p>
            <a:pPr marL="0" lvl="0" indent="0">
              <a:spcBef>
                <a:spcPts val="0"/>
              </a:spcBef>
              <a:spcAft>
                <a:spcPts val="0"/>
              </a:spcAft>
              <a:buNone/>
            </a:pPr>
            <a:r>
              <a:rPr lang="en-US" sz="1600" dirty="0">
                <a:solidFill>
                  <a:srgbClr val="686868"/>
                </a:solidFill>
                <a:ea typeface="Calibri"/>
              </a:rPr>
              <a:t>This will be implemented via a web-based service that, upon submission, will automatically check the city’s Human Services agency database to ensure the applicant is from a low income family and qualifies for the school meals program. If qualified, </a:t>
            </a:r>
            <a:br>
              <a:rPr lang="en-US" sz="1600" dirty="0">
                <a:solidFill>
                  <a:srgbClr val="686868"/>
                </a:solidFill>
                <a:ea typeface="Calibri"/>
              </a:rPr>
            </a:br>
            <a:r>
              <a:rPr lang="en-US" sz="1600" dirty="0">
                <a:solidFill>
                  <a:srgbClr val="686868"/>
                </a:solidFill>
                <a:ea typeface="Calibri"/>
              </a:rPr>
              <a:t>the web-based service will then notify the respective school to add the child to the </a:t>
            </a:r>
            <a:br>
              <a:rPr lang="en-US" sz="1600" dirty="0">
                <a:solidFill>
                  <a:srgbClr val="686868"/>
                </a:solidFill>
                <a:ea typeface="Calibri"/>
              </a:rPr>
            </a:br>
            <a:r>
              <a:rPr lang="en-US" sz="1600" dirty="0">
                <a:solidFill>
                  <a:srgbClr val="686868"/>
                </a:solidFill>
                <a:ea typeface="Calibri"/>
              </a:rPr>
              <a:t>meal program. </a:t>
            </a:r>
          </a:p>
          <a:p>
            <a:pPr marL="0" lvl="0" indent="0">
              <a:spcBef>
                <a:spcPts val="0"/>
              </a:spcBef>
              <a:spcAft>
                <a:spcPts val="0"/>
              </a:spcAft>
              <a:buNone/>
            </a:pPr>
            <a:endParaRPr lang="en-US" sz="1600" dirty="0">
              <a:solidFill>
                <a:srgbClr val="686868"/>
              </a:solidFill>
              <a:ea typeface="Calibri"/>
            </a:endParaRPr>
          </a:p>
          <a:p>
            <a:pPr marL="0" lvl="0" indent="0">
              <a:spcBef>
                <a:spcPts val="0"/>
              </a:spcBef>
              <a:spcAft>
                <a:spcPts val="0"/>
              </a:spcAft>
              <a:buNone/>
            </a:pPr>
            <a:r>
              <a:rPr lang="en-US" sz="1600" dirty="0">
                <a:solidFill>
                  <a:srgbClr val="686868"/>
                </a:solidFill>
                <a:ea typeface="Calibri"/>
              </a:rPr>
              <a:t>Currently, the only means the city has to process school meal program applications is through </a:t>
            </a:r>
            <a:r>
              <a:rPr lang="en-US" sz="1600" i="1" dirty="0">
                <a:solidFill>
                  <a:srgbClr val="686868"/>
                </a:solidFill>
                <a:ea typeface="Calibri"/>
              </a:rPr>
              <a:t>paper-based</a:t>
            </a:r>
            <a:r>
              <a:rPr lang="en-US" sz="1600" dirty="0">
                <a:solidFill>
                  <a:srgbClr val="686868"/>
                </a:solidFill>
                <a:ea typeface="Calibri"/>
              </a:rPr>
              <a:t> applications at the city Human Services Agency office.  Once approved, the Human Services Agency faxes approved applications to the particular school where the child attends. Overall, it is a manual process that inhibits timely delivery of citizen services</a:t>
            </a:r>
            <a:r>
              <a:rPr lang="en-US" sz="1800" dirty="0">
                <a:solidFill>
                  <a:srgbClr val="686868"/>
                </a:solidFill>
                <a:ea typeface="Calibri"/>
              </a:rPr>
              <a:t>.</a:t>
            </a:r>
            <a:r>
              <a:rPr lang="en-US" sz="1800" dirty="0">
                <a:solidFill>
                  <a:srgbClr val="686868"/>
                </a:solidFill>
                <a:latin typeface="Calibri"/>
                <a:ea typeface="Calibri"/>
              </a:rPr>
              <a:t>  </a:t>
            </a:r>
          </a:p>
          <a:p>
            <a:pPr marL="0" indent="0" eaLnBrk="1" fontAlgn="auto" hangingPunct="1">
              <a:lnSpc>
                <a:spcPct val="120000"/>
              </a:lnSpc>
              <a:spcAft>
                <a:spcPts val="0"/>
              </a:spcAft>
              <a:buFont typeface="Wingdings" pitchFamily="2" charset="2"/>
              <a:buNone/>
              <a:defRPr/>
            </a:pPr>
            <a:endParaRPr lang="en-US" sz="2400" dirty="0">
              <a:solidFill>
                <a:srgbClr val="4E4E4E"/>
              </a:solidFill>
              <a:latin typeface="Arial" charset="0"/>
              <a:ea typeface="+mn-ea"/>
              <a:cs typeface="Arial" charset="0"/>
            </a:endParaRPr>
          </a:p>
          <a:p>
            <a:pPr marL="0" indent="0" eaLnBrk="1" fontAlgn="auto" hangingPunct="1">
              <a:lnSpc>
                <a:spcPct val="120000"/>
              </a:lnSpc>
              <a:spcAft>
                <a:spcPts val="0"/>
              </a:spcAft>
              <a:buFont typeface="Wingdings" pitchFamily="2" charset="2"/>
              <a:buNone/>
              <a:defRPr/>
            </a:pPr>
            <a:endParaRPr lang="en-US" sz="2400" dirty="0">
              <a:solidFill>
                <a:srgbClr val="4E4E4E"/>
              </a:solidFill>
              <a:latin typeface="Arial" charset="0"/>
              <a:ea typeface="+mn-ea"/>
              <a:cs typeface="Arial" charset="0"/>
            </a:endParaRPr>
          </a:p>
        </p:txBody>
      </p:sp>
      <p:grpSp>
        <p:nvGrpSpPr>
          <p:cNvPr id="47110" name="Group 80"/>
          <p:cNvGrpSpPr>
            <a:grpSpLocks/>
          </p:cNvGrpSpPr>
          <p:nvPr/>
        </p:nvGrpSpPr>
        <p:grpSpPr bwMode="auto">
          <a:xfrm>
            <a:off x="7677150" y="723900"/>
            <a:ext cx="657225" cy="136525"/>
            <a:chOff x="3262391" y="4029126"/>
            <a:chExt cx="953212" cy="197077"/>
          </a:xfrm>
        </p:grpSpPr>
        <p:cxnSp>
          <p:nvCxnSpPr>
            <p:cNvPr id="39" name="Straight Connector 38"/>
            <p:cNvCxnSpPr>
              <a:endCxn id="4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Oval 4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Oval 4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Oval 4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711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8841D1-3623-E841-8776-653B06C77FD8}" type="slidenum">
              <a:rPr lang="en-US" sz="1400">
                <a:solidFill>
                  <a:srgbClr val="FFFFFF"/>
                </a:solidFill>
                <a:latin typeface="Times New Roman" charset="0"/>
                <a:cs typeface="Times New Roman" charset="0"/>
              </a:rPr>
              <a:pPr eaLnBrk="1" hangingPunct="1"/>
              <a:t>27</a:t>
            </a:fld>
            <a:endParaRPr lang="en-US" sz="1400">
              <a:solidFill>
                <a:srgbClr val="FFFFFF"/>
              </a:solidFill>
              <a:latin typeface="Times New Roman" charset="0"/>
              <a:cs typeface="Times New Roman" charset="0"/>
            </a:endParaRPr>
          </a:p>
        </p:txBody>
      </p:sp>
    </p:spTree>
    <p:extLst>
      <p:ext uri="{BB962C8B-B14F-4D97-AF65-F5344CB8AC3E}">
        <p14:creationId xmlns:p14="http://schemas.microsoft.com/office/powerpoint/2010/main" val="1309833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2"/>
          <p:cNvSpPr>
            <a:spLocks noGrp="1"/>
          </p:cNvSpPr>
          <p:nvPr>
            <p:ph type="title"/>
          </p:nvPr>
        </p:nvSpPr>
        <p:spPr>
          <a:xfrm>
            <a:off x="255588" y="131763"/>
            <a:ext cx="8461375" cy="473075"/>
          </a:xfrm>
        </p:spPr>
        <p:txBody>
          <a:bodyPr/>
          <a:lstStyle/>
          <a:p>
            <a:pPr eaLnBrk="1" hangingPunct="1">
              <a:defRPr/>
            </a:pPr>
            <a:r>
              <a:rPr lang="en-US" sz="2200" dirty="0">
                <a:latin typeface="Arial" charset="0"/>
              </a:rPr>
              <a:t>Solution: </a:t>
            </a:r>
            <a:r>
              <a:rPr lang="en-US" sz="2200" b="0" dirty="0">
                <a:latin typeface="Arial" charset="0"/>
              </a:rPr>
              <a:t>Create Effective Requirements</a:t>
            </a:r>
          </a:p>
        </p:txBody>
      </p:sp>
      <p:grpSp>
        <p:nvGrpSpPr>
          <p:cNvPr id="49156" name="Group 80"/>
          <p:cNvGrpSpPr>
            <a:grpSpLocks/>
          </p:cNvGrpSpPr>
          <p:nvPr/>
        </p:nvGrpSpPr>
        <p:grpSpPr bwMode="auto">
          <a:xfrm>
            <a:off x="7677150" y="723900"/>
            <a:ext cx="657225" cy="136525"/>
            <a:chOff x="3262391" y="4029126"/>
            <a:chExt cx="953212" cy="197077"/>
          </a:xfrm>
        </p:grpSpPr>
        <p:cxnSp>
          <p:nvCxnSpPr>
            <p:cNvPr id="11" name="Straight Connector 10"/>
            <p:cNvCxnSpPr>
              <a:endCxn id="1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9157" name="Slide Number Placeholder 8"/>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326714-DA41-7C4D-8698-3B36CA2FD62E}" type="slidenum">
              <a:rPr lang="en-US" sz="1400">
                <a:solidFill>
                  <a:srgbClr val="FFFFFF"/>
                </a:solidFill>
                <a:latin typeface="Times New Roman" charset="0"/>
                <a:cs typeface="Times New Roman" charset="0"/>
              </a:rPr>
              <a:pPr eaLnBrk="1" hangingPunct="1"/>
              <a:t>28</a:t>
            </a:fld>
            <a:endParaRPr lang="en-US" sz="1400">
              <a:solidFill>
                <a:srgbClr val="FFFFFF"/>
              </a:solidFill>
              <a:latin typeface="Times New Roman" charset="0"/>
              <a:cs typeface="Times New Roman" charset="0"/>
            </a:endParaRPr>
          </a:p>
        </p:txBody>
      </p:sp>
      <p:sp>
        <p:nvSpPr>
          <p:cNvPr id="16" name="Content Placeholder 1"/>
          <p:cNvSpPr>
            <a:spLocks noGrp="1"/>
          </p:cNvSpPr>
          <p:nvPr>
            <p:ph idx="1"/>
          </p:nvPr>
        </p:nvSpPr>
        <p:spPr>
          <a:xfrm>
            <a:off x="234949" y="866244"/>
            <a:ext cx="8798692" cy="5293328"/>
          </a:xfrm>
        </p:spPr>
        <p:txBody>
          <a:bodyPr rtlCol="0"/>
          <a:lstStyle/>
          <a:p>
            <a:pPr marL="0" indent="0" eaLnBrk="1" fontAlgn="auto" hangingPunct="1">
              <a:spcAft>
                <a:spcPts val="1200"/>
              </a:spcAft>
              <a:buFont typeface="Wingdings" pitchFamily="2" charset="2"/>
              <a:buNone/>
              <a:defRPr/>
            </a:pPr>
            <a:r>
              <a:rPr lang="en-US" sz="1800" b="1" dirty="0">
                <a:solidFill>
                  <a:srgbClr val="1F497D"/>
                </a:solidFill>
                <a:latin typeface="Arial" charset="0"/>
                <a:cs typeface="ＭＳ Ｐゴシック" charset="0"/>
              </a:rPr>
              <a:t>Results will vary between individuals</a:t>
            </a:r>
            <a:r>
              <a:rPr lang="en-US" sz="1800" b="1" dirty="0" smtClean="0">
                <a:solidFill>
                  <a:srgbClr val="1F497D"/>
                </a:solidFill>
                <a:latin typeface="Arial" charset="0"/>
                <a:cs typeface="ＭＳ Ｐゴシック" charset="0"/>
              </a:rPr>
              <a:t>.</a:t>
            </a:r>
            <a:br>
              <a:rPr lang="en-US" sz="1800" b="1" dirty="0" smtClean="0">
                <a:solidFill>
                  <a:srgbClr val="1F497D"/>
                </a:solidFill>
                <a:latin typeface="Arial" charset="0"/>
                <a:cs typeface="ＭＳ Ｐゴシック" charset="0"/>
              </a:rPr>
            </a:br>
            <a:r>
              <a:rPr lang="en-US" sz="1800" b="1" dirty="0" smtClean="0">
                <a:solidFill>
                  <a:srgbClr val="1F497D"/>
                </a:solidFill>
                <a:latin typeface="Arial" charset="0"/>
                <a:cs typeface="ＭＳ Ｐゴシック" charset="0"/>
              </a:rPr>
              <a:t>Examples </a:t>
            </a:r>
            <a:r>
              <a:rPr lang="en-US" sz="1800" b="1" dirty="0">
                <a:solidFill>
                  <a:srgbClr val="1F497D"/>
                </a:solidFill>
                <a:latin typeface="Arial" charset="0"/>
                <a:cs typeface="ＭＳ Ｐゴシック" charset="0"/>
              </a:rPr>
              <a:t>of good requirements include:</a:t>
            </a:r>
            <a:endParaRPr lang="en-US" sz="1600" b="1" dirty="0" smtClean="0">
              <a:latin typeface="Calibri"/>
              <a:ea typeface="Calibri"/>
            </a:endParaRPr>
          </a:p>
          <a:p>
            <a:pPr marL="0" marR="0" indent="0">
              <a:spcBef>
                <a:spcPts val="0"/>
              </a:spcBef>
              <a:spcAft>
                <a:spcPts val="0"/>
              </a:spcAft>
              <a:buNone/>
            </a:pPr>
            <a:r>
              <a:rPr lang="en-US" sz="1600" b="1" dirty="0" smtClean="0">
                <a:solidFill>
                  <a:srgbClr val="686868"/>
                </a:solidFill>
                <a:latin typeface="Calibri"/>
                <a:ea typeface="Calibri"/>
              </a:rPr>
              <a:t>Candidate </a:t>
            </a:r>
            <a:r>
              <a:rPr lang="en-US" sz="1600" b="1" dirty="0">
                <a:solidFill>
                  <a:srgbClr val="686868"/>
                </a:solidFill>
                <a:latin typeface="Calibri"/>
                <a:ea typeface="Calibri"/>
              </a:rPr>
              <a:t>Message Exchange Packages</a:t>
            </a:r>
            <a:endParaRPr lang="en-US" sz="1600" dirty="0">
              <a:solidFill>
                <a:srgbClr val="686868"/>
              </a:solidFill>
              <a:latin typeface="Calibri"/>
              <a:ea typeface="Calibri"/>
            </a:endParaRPr>
          </a:p>
          <a:p>
            <a:pPr>
              <a:spcBef>
                <a:spcPts val="0"/>
              </a:spcBef>
              <a:spcAft>
                <a:spcPts val="0"/>
              </a:spcAft>
            </a:pPr>
            <a:r>
              <a:rPr lang="en-US" sz="1600" dirty="0" smtClean="0">
                <a:solidFill>
                  <a:srgbClr val="686868"/>
                </a:solidFill>
                <a:latin typeface="Calibri"/>
                <a:ea typeface="Calibri"/>
              </a:rPr>
              <a:t>Request </a:t>
            </a:r>
            <a:r>
              <a:rPr lang="en-US" sz="1600" dirty="0">
                <a:solidFill>
                  <a:srgbClr val="686868"/>
                </a:solidFill>
                <a:latin typeface="Calibri"/>
                <a:ea typeface="Calibri"/>
              </a:rPr>
              <a:t>from Parent to Human Services Agency for meal program</a:t>
            </a:r>
          </a:p>
          <a:p>
            <a:pPr>
              <a:spcBef>
                <a:spcPts val="0"/>
              </a:spcBef>
              <a:spcAft>
                <a:spcPts val="0"/>
              </a:spcAft>
            </a:pPr>
            <a:r>
              <a:rPr lang="en-US" sz="1600" dirty="0">
                <a:solidFill>
                  <a:srgbClr val="686868"/>
                </a:solidFill>
                <a:latin typeface="Calibri"/>
                <a:ea typeface="Calibri"/>
              </a:rPr>
              <a:t>Eligibility request from Human Services Agency web-based service to eligibility system</a:t>
            </a:r>
          </a:p>
          <a:p>
            <a:pPr>
              <a:spcBef>
                <a:spcPts val="0"/>
              </a:spcBef>
              <a:spcAft>
                <a:spcPts val="0"/>
              </a:spcAft>
            </a:pPr>
            <a:r>
              <a:rPr lang="en-US" sz="1600" dirty="0">
                <a:solidFill>
                  <a:srgbClr val="686868"/>
                </a:solidFill>
                <a:latin typeface="Calibri"/>
                <a:ea typeface="Calibri"/>
              </a:rPr>
              <a:t>Eligibility reply from Human Services Agency to parent</a:t>
            </a:r>
          </a:p>
          <a:p>
            <a:pPr>
              <a:spcBef>
                <a:spcPts val="0"/>
              </a:spcBef>
              <a:spcAft>
                <a:spcPts val="0"/>
              </a:spcAft>
            </a:pPr>
            <a:r>
              <a:rPr lang="en-US" sz="1600" dirty="0">
                <a:solidFill>
                  <a:srgbClr val="686868"/>
                </a:solidFill>
                <a:latin typeface="Calibri"/>
                <a:ea typeface="Calibri"/>
              </a:rPr>
              <a:t>Notification to add child to meal program from Human Services Agency to school</a:t>
            </a:r>
          </a:p>
          <a:p>
            <a:pPr>
              <a:spcBef>
                <a:spcPts val="0"/>
              </a:spcBef>
              <a:spcAft>
                <a:spcPts val="0"/>
              </a:spcAft>
            </a:pPr>
            <a:r>
              <a:rPr lang="en-US" sz="1600" dirty="0">
                <a:solidFill>
                  <a:srgbClr val="686868"/>
                </a:solidFill>
                <a:latin typeface="Calibri"/>
                <a:ea typeface="Calibri"/>
              </a:rPr>
              <a:t>Request from school to Human Services Agency for monthly report</a:t>
            </a:r>
          </a:p>
          <a:p>
            <a:pPr>
              <a:spcBef>
                <a:spcPts val="0"/>
              </a:spcBef>
              <a:spcAft>
                <a:spcPts val="0"/>
              </a:spcAft>
            </a:pPr>
            <a:r>
              <a:rPr lang="en-US" sz="1600" dirty="0">
                <a:solidFill>
                  <a:srgbClr val="686868"/>
                </a:solidFill>
                <a:latin typeface="Calibri"/>
                <a:ea typeface="Calibri"/>
              </a:rPr>
              <a:t>Monthly report reply from Human Services Agency to school</a:t>
            </a:r>
          </a:p>
          <a:p>
            <a:pPr marL="0" marR="0" indent="0">
              <a:spcBef>
                <a:spcPts val="0"/>
              </a:spcBef>
              <a:spcAft>
                <a:spcPts val="0"/>
              </a:spcAft>
              <a:buNone/>
            </a:pPr>
            <a:r>
              <a:rPr lang="en-US" sz="1600" b="1" dirty="0">
                <a:solidFill>
                  <a:srgbClr val="686868"/>
                </a:solidFill>
                <a:latin typeface="Calibri"/>
                <a:ea typeface="Calibri"/>
              </a:rPr>
              <a:t> </a:t>
            </a:r>
            <a:endParaRPr lang="en-US" sz="1600" dirty="0">
              <a:solidFill>
                <a:srgbClr val="686868"/>
              </a:solidFill>
              <a:latin typeface="Calibri"/>
              <a:ea typeface="Calibri"/>
            </a:endParaRPr>
          </a:p>
          <a:p>
            <a:pPr marL="0" marR="0" indent="0">
              <a:spcBef>
                <a:spcPts val="0"/>
              </a:spcBef>
              <a:spcAft>
                <a:spcPts val="0"/>
              </a:spcAft>
              <a:buNone/>
            </a:pPr>
            <a:r>
              <a:rPr lang="en-US" sz="1600" b="1" dirty="0">
                <a:solidFill>
                  <a:srgbClr val="686868"/>
                </a:solidFill>
                <a:latin typeface="Calibri"/>
                <a:ea typeface="Calibri"/>
              </a:rPr>
              <a:t>Performance Requirements</a:t>
            </a:r>
            <a:endParaRPr lang="en-US" sz="1600" dirty="0">
              <a:solidFill>
                <a:srgbClr val="686868"/>
              </a:solidFill>
              <a:latin typeface="Calibri"/>
              <a:ea typeface="Calibri"/>
            </a:endParaRPr>
          </a:p>
          <a:p>
            <a:pPr>
              <a:spcBef>
                <a:spcPts val="0"/>
              </a:spcBef>
              <a:spcAft>
                <a:spcPts val="0"/>
              </a:spcAft>
            </a:pPr>
            <a:r>
              <a:rPr lang="en-US" sz="1600" dirty="0" smtClean="0">
                <a:solidFill>
                  <a:srgbClr val="686868"/>
                </a:solidFill>
                <a:latin typeface="Calibri"/>
                <a:ea typeface="Calibri"/>
              </a:rPr>
              <a:t>The </a:t>
            </a:r>
            <a:r>
              <a:rPr lang="en-US" sz="1600" dirty="0">
                <a:solidFill>
                  <a:srgbClr val="686868"/>
                </a:solidFill>
                <a:latin typeface="Calibri"/>
                <a:ea typeface="Calibri"/>
              </a:rPr>
              <a:t>web-based service will notify parents via email whether or not their child qualifies for the school meals program ten minutes after receiving their application.</a:t>
            </a:r>
          </a:p>
          <a:p>
            <a:pPr>
              <a:spcBef>
                <a:spcPts val="0"/>
              </a:spcBef>
              <a:spcAft>
                <a:spcPts val="0"/>
              </a:spcAft>
            </a:pPr>
            <a:r>
              <a:rPr lang="en-US" sz="1600" dirty="0">
                <a:solidFill>
                  <a:srgbClr val="686868"/>
                </a:solidFill>
                <a:latin typeface="Calibri"/>
                <a:ea typeface="Calibri"/>
              </a:rPr>
              <a:t>A school will receive notification within 24 hours of a new qualified child within their school.   </a:t>
            </a:r>
          </a:p>
          <a:p>
            <a:pPr marL="0" marR="0" indent="0">
              <a:spcBef>
                <a:spcPts val="0"/>
              </a:spcBef>
              <a:spcAft>
                <a:spcPts val="0"/>
              </a:spcAft>
              <a:buNone/>
            </a:pPr>
            <a:r>
              <a:rPr lang="en-US" sz="1600" dirty="0">
                <a:solidFill>
                  <a:srgbClr val="686868"/>
                </a:solidFill>
                <a:latin typeface="Calibri"/>
                <a:ea typeface="Calibri"/>
              </a:rPr>
              <a:t> </a:t>
            </a:r>
          </a:p>
          <a:p>
            <a:pPr marL="0" marR="0" indent="0">
              <a:spcBef>
                <a:spcPts val="0"/>
              </a:spcBef>
              <a:spcAft>
                <a:spcPts val="0"/>
              </a:spcAft>
              <a:buNone/>
            </a:pPr>
            <a:r>
              <a:rPr lang="en-US" sz="1600" b="1" dirty="0">
                <a:solidFill>
                  <a:srgbClr val="686868"/>
                </a:solidFill>
                <a:latin typeface="Calibri"/>
                <a:ea typeface="Calibri"/>
              </a:rPr>
              <a:t>Reporting Requirements</a:t>
            </a:r>
            <a:endParaRPr lang="en-US" sz="1600" dirty="0">
              <a:solidFill>
                <a:srgbClr val="686868"/>
              </a:solidFill>
              <a:latin typeface="Calibri"/>
              <a:ea typeface="Calibri"/>
            </a:endParaRPr>
          </a:p>
          <a:p>
            <a:pPr>
              <a:spcBef>
                <a:spcPts val="0"/>
              </a:spcBef>
              <a:spcAft>
                <a:spcPts val="0"/>
              </a:spcAft>
            </a:pPr>
            <a:r>
              <a:rPr lang="en-US" sz="1600" dirty="0" smtClean="0">
                <a:solidFill>
                  <a:srgbClr val="686868"/>
                </a:solidFill>
                <a:latin typeface="Calibri"/>
                <a:ea typeface="Calibri"/>
              </a:rPr>
              <a:t>Each </a:t>
            </a:r>
            <a:r>
              <a:rPr lang="en-US" sz="1600" dirty="0">
                <a:solidFill>
                  <a:srgbClr val="686868"/>
                </a:solidFill>
                <a:latin typeface="Calibri"/>
                <a:ea typeface="Calibri"/>
              </a:rPr>
              <a:t>school in the city shall be able to receive a  monthly report of every child in their school </a:t>
            </a:r>
            <a:br>
              <a:rPr lang="en-US" sz="1600" dirty="0">
                <a:solidFill>
                  <a:srgbClr val="686868"/>
                </a:solidFill>
                <a:latin typeface="Calibri"/>
                <a:ea typeface="Calibri"/>
              </a:rPr>
            </a:br>
            <a:r>
              <a:rPr lang="en-US" sz="1600" dirty="0">
                <a:solidFill>
                  <a:srgbClr val="686868"/>
                </a:solidFill>
                <a:latin typeface="Calibri"/>
                <a:ea typeface="Calibri"/>
              </a:rPr>
              <a:t>who is currently enrolled in the school meals program. </a:t>
            </a:r>
            <a:endParaRPr lang="en-US" sz="1600" dirty="0" smtClean="0">
              <a:solidFill>
                <a:srgbClr val="686868"/>
              </a:solidFill>
              <a:latin typeface="Calibri"/>
              <a:ea typeface="Calibri"/>
            </a:endParaRPr>
          </a:p>
          <a:p>
            <a:pPr marL="0" indent="0">
              <a:spcBef>
                <a:spcPts val="0"/>
              </a:spcBef>
              <a:spcAft>
                <a:spcPts val="0"/>
              </a:spcAft>
              <a:buNone/>
            </a:pPr>
            <a:endParaRPr lang="en-US" sz="1600" dirty="0">
              <a:solidFill>
                <a:srgbClr val="686868"/>
              </a:solidFill>
              <a:effectLst/>
              <a:latin typeface="Calibri"/>
              <a:ea typeface="Calibri"/>
            </a:endParaRPr>
          </a:p>
          <a:p>
            <a:pPr marL="0" indent="0">
              <a:spcBef>
                <a:spcPts val="0"/>
              </a:spcBef>
              <a:spcAft>
                <a:spcPts val="0"/>
              </a:spcAft>
              <a:buNone/>
            </a:pPr>
            <a:r>
              <a:rPr lang="en-US" sz="1600" b="1" dirty="0" smtClean="0">
                <a:solidFill>
                  <a:srgbClr val="686868"/>
                </a:solidFill>
                <a:latin typeface="Calibri"/>
                <a:ea typeface="Calibri"/>
              </a:rPr>
              <a:t>Data Quality Requirements </a:t>
            </a:r>
            <a:r>
              <a:rPr lang="en-US" sz="1600" dirty="0" smtClean="0">
                <a:solidFill>
                  <a:srgbClr val="686868"/>
                </a:solidFill>
                <a:latin typeface="Calibri"/>
                <a:ea typeface="Calibri"/>
              </a:rPr>
              <a:t>should be taken into consideration once above requirements are discussed.</a:t>
            </a:r>
            <a:endParaRPr lang="en-US" sz="1600" dirty="0">
              <a:solidFill>
                <a:srgbClr val="686868"/>
              </a:solidFill>
              <a:effectLst/>
              <a:latin typeface="Calibri"/>
              <a:ea typeface="Calibri"/>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2"/>
          <p:cNvSpPr>
            <a:spLocks noGrp="1"/>
          </p:cNvSpPr>
          <p:nvPr>
            <p:ph type="title"/>
          </p:nvPr>
        </p:nvSpPr>
        <p:spPr/>
        <p:txBody>
          <a:bodyPr>
            <a:normAutofit fontScale="90000"/>
          </a:bodyPr>
          <a:lstStyle/>
          <a:p>
            <a:pPr eaLnBrk="1" hangingPunct="1">
              <a:defRPr/>
            </a:pPr>
            <a:r>
              <a:rPr lang="en-US" sz="2800">
                <a:latin typeface="Arial" charset="0"/>
              </a:rPr>
              <a:t>Phase 3: </a:t>
            </a:r>
            <a:r>
              <a:rPr lang="en-US" sz="2800" b="0">
                <a:latin typeface="Arial" charset="0"/>
              </a:rPr>
              <a:t>Map &amp; Model </a:t>
            </a:r>
          </a:p>
        </p:txBody>
      </p:sp>
      <p:sp>
        <p:nvSpPr>
          <p:cNvPr id="3" name="TextBox 2"/>
          <p:cNvSpPr txBox="1"/>
          <p:nvPr/>
        </p:nvSpPr>
        <p:spPr>
          <a:xfrm>
            <a:off x="-561975" y="922338"/>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51203" name="Content Placeholder 1"/>
          <p:cNvSpPr txBox="1">
            <a:spLocks/>
          </p:cNvSpPr>
          <p:nvPr/>
        </p:nvSpPr>
        <p:spPr bwMode="auto">
          <a:xfrm>
            <a:off x="476250" y="881063"/>
            <a:ext cx="7296150" cy="527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marL="5143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pPr>
            <a:r>
              <a:rPr lang="en-US" sz="2200" b="1" dirty="0">
                <a:solidFill>
                  <a:srgbClr val="1F497D"/>
                </a:solidFill>
              </a:rPr>
              <a:t>Purpose</a:t>
            </a:r>
          </a:p>
          <a:p>
            <a:pPr>
              <a:spcBef>
                <a:spcPts val="1200"/>
              </a:spcBef>
            </a:pPr>
            <a:r>
              <a:rPr lang="en-US" sz="1600" dirty="0">
                <a:solidFill>
                  <a:srgbClr val="686868"/>
                </a:solidFill>
              </a:rPr>
              <a:t>Create an exchange content model; associate local data objects with types and elements in NIEM</a:t>
            </a:r>
          </a:p>
          <a:p>
            <a:pPr>
              <a:spcBef>
                <a:spcPts val="1200"/>
              </a:spcBef>
            </a:pPr>
            <a:endParaRPr lang="en-US" sz="2000" dirty="0">
              <a:solidFill>
                <a:srgbClr val="595959"/>
              </a:solidFill>
            </a:endParaRPr>
          </a:p>
          <a:p>
            <a:pPr eaLnBrk="1" hangingPunct="1">
              <a:buFont typeface="Arial" charset="0"/>
              <a:buNone/>
            </a:pPr>
            <a:r>
              <a:rPr lang="en-US" sz="2200" b="1" dirty="0">
                <a:solidFill>
                  <a:srgbClr val="1F497D"/>
                </a:solidFill>
              </a:rPr>
              <a:t>Deliverables</a:t>
            </a:r>
          </a:p>
          <a:p>
            <a:pPr>
              <a:spcBef>
                <a:spcPts val="1638"/>
              </a:spcBef>
            </a:pPr>
            <a:r>
              <a:rPr lang="en-US" sz="1600" b="1" dirty="0">
                <a:solidFill>
                  <a:srgbClr val="686868"/>
                </a:solidFill>
              </a:rPr>
              <a:t>Exchange Content Model:  </a:t>
            </a:r>
            <a:r>
              <a:rPr lang="en-US" sz="1600" dirty="0">
                <a:solidFill>
                  <a:srgbClr val="686868"/>
                </a:solidFill>
              </a:rPr>
              <a:t>Graphical representation of the data and relationships involved in the information exchange</a:t>
            </a:r>
          </a:p>
          <a:p>
            <a:pPr lvl="1">
              <a:spcBef>
                <a:spcPts val="638"/>
              </a:spcBef>
              <a:buFont typeface="Arial" charset="0"/>
              <a:buChar char="•"/>
            </a:pPr>
            <a:r>
              <a:rPr lang="en-US" sz="1600" dirty="0">
                <a:solidFill>
                  <a:srgbClr val="686868"/>
                </a:solidFill>
              </a:rPr>
              <a:t>Exchange content models consist of objects, their related elements, and the associations between those </a:t>
            </a:r>
            <a:r>
              <a:rPr lang="en-US" sz="1600" dirty="0" smtClean="0">
                <a:solidFill>
                  <a:srgbClr val="686868"/>
                </a:solidFill>
              </a:rPr>
              <a:t>objects</a:t>
            </a:r>
          </a:p>
          <a:p>
            <a:pPr marL="228600" lvl="1" indent="0">
              <a:spcBef>
                <a:spcPts val="0"/>
              </a:spcBef>
            </a:pPr>
            <a:endParaRPr lang="en-US" sz="1600" dirty="0">
              <a:solidFill>
                <a:srgbClr val="686868"/>
              </a:solidFill>
            </a:endParaRPr>
          </a:p>
          <a:p>
            <a:pPr>
              <a:spcBef>
                <a:spcPts val="0"/>
              </a:spcBef>
            </a:pPr>
            <a:endParaRPr lang="en-US" sz="1600" b="1" dirty="0" smtClean="0">
              <a:solidFill>
                <a:srgbClr val="686868"/>
              </a:solidFill>
            </a:endParaRPr>
          </a:p>
          <a:p>
            <a:pPr>
              <a:spcBef>
                <a:spcPts val="0"/>
              </a:spcBef>
            </a:pPr>
            <a:endParaRPr lang="en-US" sz="1600" b="1" dirty="0" smtClean="0">
              <a:solidFill>
                <a:srgbClr val="686868"/>
              </a:solidFill>
            </a:endParaRPr>
          </a:p>
          <a:p>
            <a:pPr>
              <a:spcBef>
                <a:spcPts val="0"/>
              </a:spcBef>
            </a:pPr>
            <a:endParaRPr lang="en-US" sz="1600" b="1" dirty="0" smtClean="0">
              <a:solidFill>
                <a:srgbClr val="686868"/>
              </a:solidFill>
            </a:endParaRPr>
          </a:p>
          <a:p>
            <a:pPr>
              <a:spcBef>
                <a:spcPts val="0"/>
              </a:spcBef>
            </a:pPr>
            <a:endParaRPr lang="en-US" sz="1600" b="1" dirty="0">
              <a:solidFill>
                <a:srgbClr val="686868"/>
              </a:solidFill>
            </a:endParaRPr>
          </a:p>
          <a:p>
            <a:pPr>
              <a:spcBef>
                <a:spcPts val="0"/>
              </a:spcBef>
            </a:pPr>
            <a:r>
              <a:rPr lang="en-US" sz="1600" b="1" dirty="0" smtClean="0">
                <a:solidFill>
                  <a:srgbClr val="686868"/>
                </a:solidFill>
              </a:rPr>
              <a:t>Mapping </a:t>
            </a:r>
            <a:r>
              <a:rPr lang="en-US" sz="1600" b="1" dirty="0">
                <a:solidFill>
                  <a:srgbClr val="686868"/>
                </a:solidFill>
              </a:rPr>
              <a:t>Document:  </a:t>
            </a:r>
            <a:r>
              <a:rPr lang="en-US" sz="1600" dirty="0">
                <a:solidFill>
                  <a:srgbClr val="686868"/>
                </a:solidFill>
              </a:rPr>
              <a:t>A standardized spreadsheet used to document how exchange data maps to equivalent NIEM data objects</a:t>
            </a:r>
          </a:p>
        </p:txBody>
      </p:sp>
      <p:cxnSp>
        <p:nvCxnSpPr>
          <p:cNvPr id="9" name="Straight Connector 8"/>
          <p:cNvCxnSpPr/>
          <p:nvPr/>
        </p:nvCxnSpPr>
        <p:spPr>
          <a:xfrm>
            <a:off x="457200" y="2387600"/>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51205" name="Group 80"/>
          <p:cNvGrpSpPr>
            <a:grpSpLocks/>
          </p:cNvGrpSpPr>
          <p:nvPr/>
        </p:nvGrpSpPr>
        <p:grpSpPr bwMode="auto">
          <a:xfrm>
            <a:off x="7677150" y="723900"/>
            <a:ext cx="657225" cy="136525"/>
            <a:chOff x="3262391" y="4029126"/>
            <a:chExt cx="953212" cy="197077"/>
          </a:xfrm>
        </p:grpSpPr>
        <p:cxnSp>
          <p:nvCxnSpPr>
            <p:cNvPr id="12" name="Straight Connector 11"/>
            <p:cNvCxnSpPr>
              <a:endCxn id="15"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51206" name="Slide Number Placeholder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85AEBEF-10E8-2749-813A-D5073E77185C}" type="slidenum">
              <a:rPr lang="en-US" sz="1400">
                <a:solidFill>
                  <a:srgbClr val="FFFFFF"/>
                </a:solidFill>
                <a:latin typeface="Times New Roman" charset="0"/>
                <a:cs typeface="Times New Roman" charset="0"/>
              </a:rPr>
              <a:pPr eaLnBrk="1" hangingPunct="1"/>
              <a:t>29</a:t>
            </a:fld>
            <a:endParaRPr lang="en-US" sz="1400">
              <a:solidFill>
                <a:srgbClr val="FFFFFF"/>
              </a:solidFill>
              <a:latin typeface="Times New Roman" charset="0"/>
              <a:cs typeface="Times New Roman" charset="0"/>
            </a:endParaRPr>
          </a:p>
        </p:txBody>
      </p:sp>
      <p:sp>
        <p:nvSpPr>
          <p:cNvPr id="17" name="Rounded Rectangle 16"/>
          <p:cNvSpPr/>
          <p:nvPr/>
        </p:nvSpPr>
        <p:spPr bwMode="auto">
          <a:xfrm>
            <a:off x="1104901" y="4343400"/>
            <a:ext cx="6489699" cy="9271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ts val="1900"/>
              </a:lnSpc>
              <a:defRPr/>
            </a:pPr>
            <a:r>
              <a:rPr lang="en-US" sz="1500" b="1" dirty="0">
                <a:solidFill>
                  <a:srgbClr val="304776"/>
                </a:solidFill>
                <a:latin typeface="Arial"/>
                <a:cs typeface="Arial"/>
              </a:rPr>
              <a:t>Objects:</a:t>
            </a:r>
            <a:r>
              <a:rPr lang="en-US" sz="1500" dirty="0">
                <a:solidFill>
                  <a:srgbClr val="304776"/>
                </a:solidFill>
                <a:latin typeface="Arial"/>
                <a:cs typeface="Arial"/>
              </a:rPr>
              <a:t> Construct that represents a person, place, thing, etc.</a:t>
            </a:r>
          </a:p>
          <a:p>
            <a:pPr algn="ctr">
              <a:lnSpc>
                <a:spcPts val="1900"/>
              </a:lnSpc>
              <a:defRPr/>
            </a:pPr>
            <a:r>
              <a:rPr lang="en-US" sz="1500" b="1" dirty="0">
                <a:solidFill>
                  <a:srgbClr val="304776"/>
                </a:solidFill>
                <a:latin typeface="Arial"/>
                <a:cs typeface="Arial"/>
              </a:rPr>
              <a:t>Elements: </a:t>
            </a:r>
            <a:r>
              <a:rPr lang="en-US" sz="1500" dirty="0">
                <a:solidFill>
                  <a:srgbClr val="304776"/>
                </a:solidFill>
                <a:latin typeface="Arial"/>
                <a:cs typeface="Arial"/>
              </a:rPr>
              <a:t>Specification that defines a property of an object</a:t>
            </a:r>
          </a:p>
          <a:p>
            <a:pPr algn="ctr">
              <a:lnSpc>
                <a:spcPts val="1900"/>
              </a:lnSpc>
              <a:defRPr/>
            </a:pPr>
            <a:r>
              <a:rPr lang="en-US" sz="1500" b="1" dirty="0">
                <a:solidFill>
                  <a:srgbClr val="304776"/>
                </a:solidFill>
                <a:latin typeface="Arial"/>
                <a:cs typeface="Arial"/>
              </a:rPr>
              <a:t>Associations:</a:t>
            </a:r>
            <a:r>
              <a:rPr lang="en-US" sz="1500" dirty="0">
                <a:solidFill>
                  <a:srgbClr val="304776"/>
                </a:solidFill>
                <a:latin typeface="Arial"/>
                <a:cs typeface="Arial"/>
              </a:rPr>
              <a:t> Interactions between objects that portray structure</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1" fontAlgn="auto" hangingPunct="1">
              <a:spcAft>
                <a:spcPts val="0"/>
              </a:spcAft>
              <a:defRPr/>
            </a:pPr>
            <a:r>
              <a:rPr lang="en-US" dirty="0">
                <a:ea typeface="+mj-ea"/>
              </a:rPr>
              <a:t>Learning Objectives</a:t>
            </a:r>
          </a:p>
        </p:txBody>
      </p:sp>
      <p:sp>
        <p:nvSpPr>
          <p:cNvPr id="15362" name="Content Placeholder 2"/>
          <p:cNvSpPr>
            <a:spLocks noGrp="1"/>
          </p:cNvSpPr>
          <p:nvPr>
            <p:ph idx="1"/>
          </p:nvPr>
        </p:nvSpPr>
        <p:spPr>
          <a:xfrm>
            <a:off x="323850" y="1187450"/>
            <a:ext cx="7753350" cy="1593850"/>
          </a:xfrm>
        </p:spPr>
        <p:txBody>
          <a:bodyPr/>
          <a:lstStyle/>
          <a:p>
            <a:pPr marL="0" indent="0" eaLnBrk="1" hangingPunct="1">
              <a:buNone/>
            </a:pPr>
            <a:r>
              <a:rPr lang="en-US" sz="2300" dirty="0">
                <a:solidFill>
                  <a:srgbClr val="686868"/>
                </a:solidFill>
                <a:latin typeface="Arial" charset="0"/>
              </a:rPr>
              <a:t>This course will help </a:t>
            </a:r>
            <a:r>
              <a:rPr lang="en-US" sz="2300" dirty="0" smtClean="0">
                <a:solidFill>
                  <a:srgbClr val="686868"/>
                </a:solidFill>
                <a:latin typeface="Arial" charset="0"/>
              </a:rPr>
              <a:t>you understand </a:t>
            </a:r>
            <a:r>
              <a:rPr lang="en-US" sz="2300" dirty="0">
                <a:solidFill>
                  <a:srgbClr val="686868"/>
                </a:solidFill>
                <a:latin typeface="Arial" charset="0"/>
              </a:rPr>
              <a:t>the Exchange Development Lifecycle </a:t>
            </a:r>
            <a:r>
              <a:rPr lang="en-US" sz="2300" dirty="0" smtClean="0">
                <a:solidFill>
                  <a:srgbClr val="686868"/>
                </a:solidFill>
                <a:latin typeface="Arial" charset="0"/>
              </a:rPr>
              <a:t>so that you can </a:t>
            </a:r>
            <a:r>
              <a:rPr lang="en-US" sz="2300" dirty="0">
                <a:solidFill>
                  <a:srgbClr val="686868"/>
                </a:solidFill>
                <a:latin typeface="Arial" charset="0"/>
              </a:rPr>
              <a:t>successfully coordinate information sharing projects using NIEM.</a:t>
            </a:r>
          </a:p>
        </p:txBody>
      </p:sp>
      <p:cxnSp>
        <p:nvCxnSpPr>
          <p:cNvPr id="10" name="Straight Connector 9"/>
          <p:cNvCxnSpPr/>
          <p:nvPr/>
        </p:nvCxnSpPr>
        <p:spPr>
          <a:xfrm>
            <a:off x="388938" y="2939415"/>
            <a:ext cx="83629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a:xfrm>
            <a:off x="323850" y="3352800"/>
            <a:ext cx="8362950" cy="258445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b="1" dirty="0" smtClean="0">
                <a:solidFill>
                  <a:srgbClr val="1F497D"/>
                </a:solidFill>
              </a:rPr>
              <a:t>By the end of this course, you will be able to:</a:t>
            </a:r>
          </a:p>
          <a:p>
            <a:pPr>
              <a:spcBef>
                <a:spcPts val="1032"/>
              </a:spcBef>
              <a:defRPr/>
            </a:pPr>
            <a:r>
              <a:rPr lang="en-US" sz="1800" dirty="0">
                <a:solidFill>
                  <a:srgbClr val="686868"/>
                </a:solidFill>
              </a:rPr>
              <a:t>Summarize each phase of  the NIEM </a:t>
            </a:r>
            <a:r>
              <a:rPr lang="en-US" sz="1800" dirty="0" smtClean="0">
                <a:solidFill>
                  <a:srgbClr val="686868"/>
                </a:solidFill>
              </a:rPr>
              <a:t>Information Exchange (IEPD) </a:t>
            </a:r>
            <a:r>
              <a:rPr lang="en-US" sz="1800" dirty="0">
                <a:solidFill>
                  <a:srgbClr val="686868"/>
                </a:solidFill>
              </a:rPr>
              <a:t>Development Lifecycle </a:t>
            </a:r>
          </a:p>
          <a:p>
            <a:pPr>
              <a:spcBef>
                <a:spcPts val="1032"/>
              </a:spcBef>
              <a:defRPr/>
            </a:pPr>
            <a:r>
              <a:rPr lang="en-US" sz="1800" dirty="0">
                <a:solidFill>
                  <a:srgbClr val="686868"/>
                </a:solidFill>
              </a:rPr>
              <a:t>Apply NIEM </a:t>
            </a:r>
            <a:r>
              <a:rPr lang="en-US" sz="1800" dirty="0" smtClean="0">
                <a:solidFill>
                  <a:srgbClr val="686868"/>
                </a:solidFill>
              </a:rPr>
              <a:t>Information Exchange (IEPD) </a:t>
            </a:r>
            <a:r>
              <a:rPr lang="en-US" sz="1800" dirty="0">
                <a:solidFill>
                  <a:srgbClr val="686868"/>
                </a:solidFill>
              </a:rPr>
              <a:t>Development Lifecycle </a:t>
            </a:r>
            <a:br>
              <a:rPr lang="en-US" sz="1800" dirty="0">
                <a:solidFill>
                  <a:srgbClr val="686868"/>
                </a:solidFill>
              </a:rPr>
            </a:br>
            <a:r>
              <a:rPr lang="en-US" sz="1800" dirty="0">
                <a:solidFill>
                  <a:srgbClr val="686868"/>
                </a:solidFill>
              </a:rPr>
              <a:t>phases </a:t>
            </a:r>
            <a:r>
              <a:rPr lang="en-US" sz="1800" dirty="0" smtClean="0">
                <a:solidFill>
                  <a:srgbClr val="686868"/>
                </a:solidFill>
              </a:rPr>
              <a:t>to </a:t>
            </a:r>
            <a:r>
              <a:rPr lang="en-US" sz="1800" dirty="0">
                <a:solidFill>
                  <a:srgbClr val="686868"/>
                </a:solidFill>
              </a:rPr>
              <a:t>your </a:t>
            </a:r>
            <a:r>
              <a:rPr lang="en-US" sz="1800" dirty="0" smtClean="0">
                <a:solidFill>
                  <a:srgbClr val="686868"/>
                </a:solidFill>
              </a:rPr>
              <a:t>effort</a:t>
            </a:r>
            <a:endParaRPr lang="en-US" sz="1800" dirty="0">
              <a:solidFill>
                <a:srgbClr val="686868"/>
              </a:solidFill>
            </a:endParaRPr>
          </a:p>
          <a:p>
            <a:pPr>
              <a:spcBef>
                <a:spcPts val="1032"/>
              </a:spcBef>
              <a:defRPr/>
            </a:pPr>
            <a:r>
              <a:rPr lang="en-US" sz="1800" dirty="0">
                <a:solidFill>
                  <a:srgbClr val="686868"/>
                </a:solidFill>
              </a:rPr>
              <a:t>Identify common exchange risks</a:t>
            </a:r>
          </a:p>
        </p:txBody>
      </p:sp>
      <p:sp>
        <p:nvSpPr>
          <p:cNvPr id="15365"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19D6D8B-337A-E54C-A9F1-278B41E05A95}" type="slidenum">
              <a:rPr lang="en-US" sz="1400">
                <a:solidFill>
                  <a:srgbClr val="FFFFFF"/>
                </a:solidFill>
                <a:latin typeface="Times New Roman" charset="0"/>
                <a:cs typeface="Times New Roman" charset="0"/>
              </a:rPr>
              <a:pPr eaLnBrk="1" hangingPunct="1"/>
              <a:t>3</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2"/>
          <p:cNvSpPr>
            <a:spLocks noGrp="1"/>
          </p:cNvSpPr>
          <p:nvPr>
            <p:ph type="title"/>
          </p:nvPr>
        </p:nvSpPr>
        <p:spPr/>
        <p:txBody>
          <a:bodyPr>
            <a:normAutofit fontScale="90000"/>
          </a:bodyPr>
          <a:lstStyle/>
          <a:p>
            <a:pPr eaLnBrk="1" hangingPunct="1">
              <a:defRPr/>
            </a:pPr>
            <a:r>
              <a:rPr lang="en-US" sz="2800">
                <a:latin typeface="Arial" charset="0"/>
              </a:rPr>
              <a:t>Map &amp; Model: </a:t>
            </a:r>
            <a:r>
              <a:rPr lang="en-US" sz="2800" b="0">
                <a:latin typeface="Arial" charset="0"/>
              </a:rPr>
              <a:t>Deliverables</a:t>
            </a:r>
          </a:p>
        </p:txBody>
      </p:sp>
      <p:pic>
        <p:nvPicPr>
          <p:cNvPr id="53250" name="Picture 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1463" y="5907088"/>
            <a:ext cx="44910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9"/>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70313" y="1166813"/>
            <a:ext cx="467360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52" name="Group 80"/>
          <p:cNvGrpSpPr>
            <a:grpSpLocks/>
          </p:cNvGrpSpPr>
          <p:nvPr/>
        </p:nvGrpSpPr>
        <p:grpSpPr bwMode="auto">
          <a:xfrm>
            <a:off x="7677150" y="723900"/>
            <a:ext cx="657225" cy="136525"/>
            <a:chOff x="3262391" y="4029126"/>
            <a:chExt cx="953212" cy="197077"/>
          </a:xfrm>
        </p:grpSpPr>
        <p:cxnSp>
          <p:nvCxnSpPr>
            <p:cNvPr id="10" name="Straight Connector 9"/>
            <p:cNvCxnSpPr>
              <a:endCxn id="13"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53253"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202390-D39A-8F49-8A1B-8766DD71E884}" type="slidenum">
              <a:rPr lang="en-US" sz="1400">
                <a:solidFill>
                  <a:srgbClr val="FFFFFF"/>
                </a:solidFill>
                <a:latin typeface="Times New Roman" charset="0"/>
                <a:cs typeface="Times New Roman" charset="0"/>
              </a:rPr>
              <a:pPr eaLnBrk="1" hangingPunct="1"/>
              <a:t>30</a:t>
            </a:fld>
            <a:endParaRPr lang="en-US" sz="1400">
              <a:solidFill>
                <a:srgbClr val="FFFFFF"/>
              </a:solidFill>
              <a:latin typeface="Times New Roman" charset="0"/>
              <a:cs typeface="Times New Roman"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2062609744"/>
              </p:ext>
            </p:extLst>
          </p:nvPr>
        </p:nvGraphicFramePr>
        <p:xfrm>
          <a:off x="227013" y="3490913"/>
          <a:ext cx="6537325" cy="2381249"/>
        </p:xfrm>
        <a:graphic>
          <a:graphicData uri="http://schemas.openxmlformats.org/drawingml/2006/table">
            <a:tbl>
              <a:tblPr firstRow="1" bandRow="1">
                <a:tableStyleId>{E8034E78-7F5D-4C2E-B375-FC64B27BC917}</a:tableStyleId>
              </a:tblPr>
              <a:tblGrid>
                <a:gridCol w="1209115"/>
                <a:gridCol w="858082"/>
                <a:gridCol w="2758928"/>
                <a:gridCol w="1711200"/>
              </a:tblGrid>
              <a:tr h="234830">
                <a:tc>
                  <a:txBody>
                    <a:bodyPr/>
                    <a:lstStyle/>
                    <a:p>
                      <a:pPr marL="0" algn="ctr"/>
                      <a:r>
                        <a:rPr lang="en-US" sz="1000" dirty="0" smtClean="0">
                          <a:latin typeface="+mj-lt"/>
                          <a:cs typeface="!PaulMaul"/>
                        </a:rPr>
                        <a:t>Property</a:t>
                      </a:r>
                      <a:endParaRPr lang="en-US" sz="1000" dirty="0">
                        <a:latin typeface="+mj-lt"/>
                        <a:cs typeface="!PaulMaul"/>
                      </a:endParaRPr>
                    </a:p>
                  </a:txBody>
                  <a:tcPr marL="82375" marR="82375" marT="41196" marB="4119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000" dirty="0" err="1" smtClean="0">
                          <a:latin typeface="+mj-lt"/>
                          <a:cs typeface="!PaulMaul"/>
                        </a:rPr>
                        <a:t>IsType</a:t>
                      </a:r>
                      <a:endParaRPr lang="en-US" sz="1000" dirty="0">
                        <a:latin typeface="+mj-lt"/>
                        <a:cs typeface="!PaulMaul"/>
                      </a:endParaRPr>
                    </a:p>
                  </a:txBody>
                  <a:tcPr marL="82375" marR="82375" marT="41196" marB="4119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000" dirty="0" smtClean="0">
                          <a:latin typeface="+mj-lt"/>
                          <a:cs typeface="!PaulMaul"/>
                        </a:rPr>
                        <a:t>Description</a:t>
                      </a:r>
                      <a:endParaRPr lang="en-US" sz="1000" dirty="0">
                        <a:latin typeface="+mj-lt"/>
                        <a:cs typeface="!PaulMaul"/>
                      </a:endParaRPr>
                    </a:p>
                  </a:txBody>
                  <a:tcPr marL="82375" marR="82375" marT="41196" marB="4119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000" dirty="0" smtClean="0">
                          <a:latin typeface="+mj-lt"/>
                          <a:cs typeface="!PaulMaul"/>
                        </a:rPr>
                        <a:t>Path</a:t>
                      </a:r>
                      <a:endParaRPr lang="en-US" sz="1000" dirty="0">
                        <a:latin typeface="+mj-lt"/>
                        <a:cs typeface="!PaulMaul"/>
                      </a:endParaRPr>
                    </a:p>
                  </a:txBody>
                  <a:tcPr marL="82375" marR="82375" marT="41196" marB="4119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41381">
                <a:tc>
                  <a:txBody>
                    <a:bodyPr/>
                    <a:lstStyle/>
                    <a:p>
                      <a:pPr marL="91440" algn="l" fontAlgn="ctr"/>
                      <a:r>
                        <a:rPr lang="en-US" sz="900" b="1" i="0" u="none" strike="noStrike" dirty="0" err="1">
                          <a:solidFill>
                            <a:srgbClr val="686868"/>
                          </a:solidFill>
                          <a:effectLst/>
                          <a:latin typeface="Arial Narrow"/>
                        </a:rPr>
                        <a:t>PrescriptionNumber</a:t>
                      </a:r>
                      <a:endParaRPr lang="en-US" sz="900" b="1"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nc:TextType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The unique identifier of a prescription </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**\Prescription\PrescriptionNumber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165675">
                <a:tc>
                  <a:txBody>
                    <a:bodyPr/>
                    <a:lstStyle/>
                    <a:p>
                      <a:pPr marL="91440" algn="l" fontAlgn="ctr"/>
                      <a:r>
                        <a:rPr lang="en-US" sz="900" b="1" i="0" u="none" strike="noStrike">
                          <a:solidFill>
                            <a:srgbClr val="686868"/>
                          </a:solidFill>
                          <a:effectLst/>
                          <a:latin typeface="Arial Narrow"/>
                        </a:rPr>
                        <a:t>PrescriptionStartDate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nc:DateType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Date the prescriber ordered the use of the medication to start</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**\Prescription\PrescriptionStartDate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a:solidFill>
                            <a:srgbClr val="686868"/>
                          </a:solidFill>
                          <a:effectLst/>
                          <a:latin typeface="Arial Narrow"/>
                        </a:rPr>
                        <a:t>PrescriptionEndDate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err="1">
                          <a:solidFill>
                            <a:srgbClr val="686868"/>
                          </a:solidFill>
                          <a:effectLst/>
                          <a:latin typeface="Arial Narrow"/>
                        </a:rPr>
                        <a:t>nc:DateType</a:t>
                      </a:r>
                      <a:endParaRPr lang="en-US" sz="900" b="0"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Date the prescriber ordered the use of the medication to stop</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**\Prescription\PrescriptionEndDate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a:solidFill>
                            <a:srgbClr val="686868"/>
                          </a:solidFill>
                          <a:effectLst/>
                          <a:latin typeface="Arial Narrow"/>
                        </a:rPr>
                        <a:t>DrugRefillIndicator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niem-xsd:boolean</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Was the prescription a refill (Yes/No)</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**\Prescription\DrugRefillIndicator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a:solidFill>
                            <a:srgbClr val="686868"/>
                          </a:solidFill>
                          <a:effectLst/>
                          <a:latin typeface="Arial Narrow"/>
                        </a:rPr>
                        <a:t>RefillExperationDate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err="1">
                          <a:solidFill>
                            <a:srgbClr val="686868"/>
                          </a:solidFill>
                          <a:effectLst/>
                          <a:latin typeface="Arial Narrow"/>
                        </a:rPr>
                        <a:t>nc:DateType</a:t>
                      </a:r>
                      <a:endParaRPr lang="en-US" sz="900" b="0"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How the prescription was communicated to the Dispenser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**\Prescription\RefillExperationDate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dirty="0" err="1">
                          <a:solidFill>
                            <a:srgbClr val="686868"/>
                          </a:solidFill>
                          <a:effectLst/>
                          <a:latin typeface="Arial Narrow"/>
                        </a:rPr>
                        <a:t>TransmissionTypeText</a:t>
                      </a:r>
                      <a:endParaRPr lang="en-US" sz="900" b="1"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nc:TextType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a:solidFill>
                            <a:srgbClr val="686868"/>
                          </a:solidFill>
                          <a:effectLst/>
                          <a:latin typeface="Arial Narrow"/>
                        </a:rPr>
                        <a:t>How the prescription was communicated to the Dispenser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**\Prescription\TransmissionTypeText</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a:solidFill>
                            <a:srgbClr val="686868"/>
                          </a:solidFill>
                          <a:effectLst/>
                          <a:latin typeface="Arial Narrow"/>
                        </a:rPr>
                        <a:t>TotalRefillsQuantityText</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nc:TextType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a:solidFill>
                            <a:srgbClr val="686868"/>
                          </a:solidFill>
                          <a:effectLst/>
                          <a:latin typeface="Arial Narrow"/>
                        </a:rPr>
                        <a:t>Number of Refills for a prescription ordered by the Prescriber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**\Prescription\TotalRefillsQuantityText</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91077">
                <a:tc>
                  <a:txBody>
                    <a:bodyPr/>
                    <a:lstStyle/>
                    <a:p>
                      <a:pPr marL="91440" algn="l" fontAlgn="ctr"/>
                      <a:r>
                        <a:rPr lang="en-US" sz="900" b="1" i="0" u="none" strike="noStrike">
                          <a:solidFill>
                            <a:srgbClr val="686868"/>
                          </a:solidFill>
                          <a:effectLst/>
                          <a:latin typeface="Arial Narrow"/>
                        </a:rPr>
                        <a:t>RXOriginCode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nc:TextType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Code that identifies how the pharmacy received the prescription</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**\Prescription\RXOriginCode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dirty="0" err="1">
                          <a:solidFill>
                            <a:srgbClr val="686868"/>
                          </a:solidFill>
                          <a:effectLst/>
                          <a:latin typeface="Arial Narrow"/>
                        </a:rPr>
                        <a:t>RXOriginText</a:t>
                      </a:r>
                      <a:endParaRPr lang="en-US" sz="900" b="1"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err="1">
                          <a:solidFill>
                            <a:srgbClr val="686868"/>
                          </a:solidFill>
                          <a:effectLst/>
                          <a:latin typeface="Arial Narrow"/>
                        </a:rPr>
                        <a:t>nc:TextType</a:t>
                      </a:r>
                      <a:endParaRPr lang="en-US" sz="900" b="0"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a:solidFill>
                            <a:srgbClr val="686868"/>
                          </a:solidFill>
                          <a:effectLst/>
                          <a:latin typeface="Arial Narrow"/>
                        </a:rPr>
                        <a:t>Code that identifies how the pharmacy received the prescription</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dirty="0">
                          <a:solidFill>
                            <a:srgbClr val="686868"/>
                          </a:solidFill>
                          <a:effectLst/>
                          <a:latin typeface="Arial Narrow"/>
                        </a:rPr>
                        <a:t>**\Prescription\</a:t>
                      </a:r>
                      <a:r>
                        <a:rPr lang="en-US" sz="900" b="0" i="0" u="none" strike="noStrike" dirty="0" err="1">
                          <a:solidFill>
                            <a:srgbClr val="686868"/>
                          </a:solidFill>
                          <a:effectLst/>
                          <a:latin typeface="Arial Narrow"/>
                        </a:rPr>
                        <a:t>RXOriginText</a:t>
                      </a:r>
                      <a:endParaRPr lang="en-US" sz="900" b="0"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
        <p:nvSpPr>
          <p:cNvPr id="20" name="AutoShape 58"/>
          <p:cNvSpPr>
            <a:spLocks noChangeArrowheads="1"/>
          </p:cNvSpPr>
          <p:nvPr/>
        </p:nvSpPr>
        <p:spPr bwMode="auto">
          <a:xfrm>
            <a:off x="1443038" y="1717675"/>
            <a:ext cx="2487612" cy="1116013"/>
          </a:xfrm>
          <a:prstGeom prst="chevron">
            <a:avLst>
              <a:gd name="adj" fmla="val 34534"/>
            </a:avLst>
          </a:prstGeom>
          <a:gradFill flip="none" rotWithShape="1">
            <a:gsLst>
              <a:gs pos="0">
                <a:schemeClr val="accent1">
                  <a:lumMod val="75000"/>
                </a:schemeClr>
              </a:gs>
              <a:gs pos="100000">
                <a:srgbClr val="2D476C"/>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marL="4763"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Exchange</a:t>
            </a:r>
          </a:p>
          <a:p>
            <a:pPr marL="4763"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Content Model</a:t>
            </a:r>
          </a:p>
        </p:txBody>
      </p:sp>
      <p:sp>
        <p:nvSpPr>
          <p:cNvPr id="5" name="TextBox 4"/>
          <p:cNvSpPr txBox="1"/>
          <p:nvPr/>
        </p:nvSpPr>
        <p:spPr>
          <a:xfrm>
            <a:off x="2379663" y="2286000"/>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21" name="AutoShape 58"/>
          <p:cNvSpPr>
            <a:spLocks noChangeArrowheads="1"/>
          </p:cNvSpPr>
          <p:nvPr/>
        </p:nvSpPr>
        <p:spPr bwMode="auto">
          <a:xfrm rot="10800000" flipV="1">
            <a:off x="6437313" y="4243388"/>
            <a:ext cx="2479675" cy="1117600"/>
          </a:xfrm>
          <a:prstGeom prst="chevron">
            <a:avLst>
              <a:gd name="adj" fmla="val 34534"/>
            </a:avLst>
          </a:prstGeom>
          <a:gradFill flip="none" rotWithShape="1">
            <a:gsLst>
              <a:gs pos="0">
                <a:schemeClr val="accent1">
                  <a:lumMod val="75000"/>
                </a:schemeClr>
              </a:gs>
              <a:gs pos="100000">
                <a:srgbClr val="2D476C"/>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Mapping Document</a:t>
            </a:r>
          </a:p>
        </p:txBody>
      </p:sp>
      <p:sp>
        <p:nvSpPr>
          <p:cNvPr id="6" name="TextBox 5"/>
          <p:cNvSpPr txBox="1"/>
          <p:nvPr/>
        </p:nvSpPr>
        <p:spPr>
          <a:xfrm>
            <a:off x="-1511300" y="4705350"/>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7" name="TextBox 6"/>
          <p:cNvSpPr txBox="1"/>
          <p:nvPr/>
        </p:nvSpPr>
        <p:spPr>
          <a:xfrm>
            <a:off x="-1457325" y="2112963"/>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8" name="TextBox 7"/>
          <p:cNvSpPr txBox="1"/>
          <p:nvPr/>
        </p:nvSpPr>
        <p:spPr>
          <a:xfrm>
            <a:off x="-1363663" y="6483350"/>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normAutofit fontScale="90000"/>
          </a:bodyPr>
          <a:lstStyle/>
          <a:p>
            <a:pPr eaLnBrk="1" hangingPunct="1">
              <a:defRPr/>
            </a:pPr>
            <a:r>
              <a:rPr lang="en-US" sz="2800">
                <a:latin typeface="Arial" charset="0"/>
              </a:rPr>
              <a:t>Map &amp; Model: </a:t>
            </a:r>
            <a:r>
              <a:rPr lang="en-US" sz="2800" b="0">
                <a:latin typeface="Arial" charset="0"/>
              </a:rPr>
              <a:t>Tactical Advice</a:t>
            </a:r>
          </a:p>
        </p:txBody>
      </p:sp>
      <p:sp>
        <p:nvSpPr>
          <p:cNvPr id="9" name="Rectangle 8"/>
          <p:cNvSpPr/>
          <p:nvPr/>
        </p:nvSpPr>
        <p:spPr>
          <a:xfrm>
            <a:off x="304800" y="1622425"/>
            <a:ext cx="8458200" cy="18288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Establish expectations for exchange content model development, including how business requirements and rules are reflected in the model</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Communicate with architects to discover how closely business needs map to the NIEM data model</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Coordinate review of the exchange content model and mapping document with multiple technical stakeholders</a:t>
            </a:r>
          </a:p>
        </p:txBody>
      </p:sp>
      <p:sp>
        <p:nvSpPr>
          <p:cNvPr id="10" name="Content Placeholder 1"/>
          <p:cNvSpPr txBox="1">
            <a:spLocks/>
          </p:cNvSpPr>
          <p:nvPr/>
        </p:nvSpPr>
        <p:spPr bwMode="auto">
          <a:xfrm>
            <a:off x="304800" y="3830638"/>
            <a:ext cx="8458200" cy="21129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74904" indent="-192024">
              <a:spcBef>
                <a:spcPts val="0"/>
              </a:spcBef>
              <a:spcAft>
                <a:spcPts val="600"/>
              </a:spcAft>
              <a:buFont typeface="Arial"/>
              <a:buChar char="•"/>
              <a:defRPr/>
            </a:pPr>
            <a:r>
              <a:rPr lang="en-US" sz="1400" dirty="0">
                <a:solidFill>
                  <a:srgbClr val="686868"/>
                </a:solidFill>
                <a:ea typeface="+mn-ea"/>
                <a:cs typeface="Arial" charset="0"/>
              </a:rPr>
              <a:t>Reusing NIEM elements increases consistency and promotes reuse</a:t>
            </a:r>
          </a:p>
          <a:p>
            <a:pPr marL="374904" indent="-192024">
              <a:spcBef>
                <a:spcPts val="0"/>
              </a:spcBef>
              <a:spcAft>
                <a:spcPts val="600"/>
              </a:spcAft>
              <a:buFont typeface="Arial"/>
              <a:buChar char="•"/>
              <a:defRPr/>
            </a:pPr>
            <a:r>
              <a:rPr lang="en-US" sz="1400" dirty="0">
                <a:solidFill>
                  <a:srgbClr val="686868"/>
                </a:solidFill>
                <a:ea typeface="+mn-ea"/>
                <a:cs typeface="Arial" charset="0"/>
              </a:rPr>
              <a:t>Each data object should be mapped to an element or type in NIEM, if possible; </a:t>
            </a:r>
            <a:r>
              <a:rPr lang="en-US" sz="1400" dirty="0" smtClean="0">
                <a:solidFill>
                  <a:srgbClr val="686868"/>
                </a:solidFill>
                <a:ea typeface="+mn-ea"/>
                <a:cs typeface="Arial" charset="0"/>
              </a:rPr>
              <a:t>do </a:t>
            </a:r>
            <a:r>
              <a:rPr lang="en-US" sz="1400" dirty="0">
                <a:solidFill>
                  <a:srgbClr val="686868"/>
                </a:solidFill>
                <a:ea typeface="+mn-ea"/>
                <a:cs typeface="Arial" charset="0"/>
              </a:rPr>
              <a:t>not force </a:t>
            </a:r>
            <a:br>
              <a:rPr lang="en-US" sz="1400" dirty="0">
                <a:solidFill>
                  <a:srgbClr val="686868"/>
                </a:solidFill>
                <a:ea typeface="+mn-ea"/>
                <a:cs typeface="Arial" charset="0"/>
              </a:rPr>
            </a:br>
            <a:r>
              <a:rPr lang="en-US" sz="1400" dirty="0">
                <a:solidFill>
                  <a:srgbClr val="686868"/>
                </a:solidFill>
                <a:ea typeface="+mn-ea"/>
                <a:cs typeface="Arial" charset="0"/>
              </a:rPr>
              <a:t>mapping if it does not make sense</a:t>
            </a:r>
          </a:p>
          <a:p>
            <a:pPr marL="374904" indent="-192024">
              <a:spcBef>
                <a:spcPts val="0"/>
              </a:spcBef>
              <a:spcAft>
                <a:spcPts val="600"/>
              </a:spcAft>
              <a:buFont typeface="Arial"/>
              <a:buChar char="•"/>
              <a:defRPr/>
            </a:pPr>
            <a:r>
              <a:rPr lang="en-US" sz="1400" dirty="0">
                <a:solidFill>
                  <a:srgbClr val="686868"/>
                </a:solidFill>
                <a:ea typeface="+mn-ea"/>
                <a:cs typeface="Arial" charset="0"/>
              </a:rPr>
              <a:t>Implementers should create </a:t>
            </a:r>
            <a:r>
              <a:rPr lang="ja-JP" altLang="en-US" sz="1400" dirty="0">
                <a:solidFill>
                  <a:srgbClr val="686868"/>
                </a:solidFill>
                <a:ea typeface="+mn-ea"/>
                <a:cs typeface="Arial" charset="0"/>
              </a:rPr>
              <a:t>“</a:t>
            </a:r>
            <a:r>
              <a:rPr lang="en-US" sz="1400" dirty="0">
                <a:solidFill>
                  <a:srgbClr val="686868"/>
                </a:solidFill>
                <a:ea typeface="+mn-ea"/>
                <a:cs typeface="Arial" charset="0"/>
              </a:rPr>
              <a:t>extensions</a:t>
            </a:r>
            <a:r>
              <a:rPr lang="ja-JP" altLang="en-US" sz="1400" dirty="0">
                <a:solidFill>
                  <a:srgbClr val="686868"/>
                </a:solidFill>
                <a:ea typeface="+mn-ea"/>
                <a:cs typeface="Arial" charset="0"/>
              </a:rPr>
              <a:t>”</a:t>
            </a:r>
            <a:r>
              <a:rPr lang="en-US" sz="1400" dirty="0">
                <a:solidFill>
                  <a:srgbClr val="686868"/>
                </a:solidFill>
                <a:ea typeface="+mn-ea"/>
                <a:cs typeface="Arial" charset="0"/>
              </a:rPr>
              <a:t> to the NIEM data model for elements that do not </a:t>
            </a:r>
            <a:br>
              <a:rPr lang="en-US" sz="1400" dirty="0">
                <a:solidFill>
                  <a:srgbClr val="686868"/>
                </a:solidFill>
                <a:ea typeface="+mn-ea"/>
                <a:cs typeface="Arial" charset="0"/>
              </a:rPr>
            </a:br>
            <a:r>
              <a:rPr lang="en-US" sz="1400" dirty="0">
                <a:solidFill>
                  <a:srgbClr val="686868"/>
                </a:solidFill>
                <a:ea typeface="+mn-ea"/>
                <a:cs typeface="Arial" charset="0"/>
              </a:rPr>
              <a:t>directly map to NIEM data objects</a:t>
            </a:r>
          </a:p>
        </p:txBody>
      </p:sp>
      <p:sp>
        <p:nvSpPr>
          <p:cNvPr id="11" name="Rectangle 10"/>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18" name="Rectangle 17"/>
          <p:cNvSpPr/>
          <p:nvPr/>
        </p:nvSpPr>
        <p:spPr>
          <a:xfrm>
            <a:off x="304800" y="335280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sp>
        <p:nvSpPr>
          <p:cNvPr id="3" name="TextBox 2"/>
          <p:cNvSpPr txBox="1"/>
          <p:nvPr/>
        </p:nvSpPr>
        <p:spPr>
          <a:xfrm>
            <a:off x="-1884363" y="1403350"/>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grpSp>
        <p:nvGrpSpPr>
          <p:cNvPr id="55303" name="Group 80"/>
          <p:cNvGrpSpPr>
            <a:grpSpLocks/>
          </p:cNvGrpSpPr>
          <p:nvPr/>
        </p:nvGrpSpPr>
        <p:grpSpPr bwMode="auto">
          <a:xfrm>
            <a:off x="7677150" y="723900"/>
            <a:ext cx="657225" cy="136525"/>
            <a:chOff x="3262391" y="4029126"/>
            <a:chExt cx="953212" cy="197077"/>
          </a:xfrm>
        </p:grpSpPr>
        <p:cxnSp>
          <p:nvCxnSpPr>
            <p:cNvPr id="20" name="Straight Connector 19"/>
            <p:cNvCxnSpPr>
              <a:endCxn id="23"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5530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0CC47B5-B2A2-C445-BC34-39F12E227616}" type="slidenum">
              <a:rPr lang="en-US" sz="1400">
                <a:solidFill>
                  <a:srgbClr val="FFFFFF"/>
                </a:solidFill>
                <a:latin typeface="Times New Roman" charset="0"/>
                <a:cs typeface="Times New Roman" charset="0"/>
              </a:rPr>
              <a:pPr eaLnBrk="1" hangingPunct="1"/>
              <a:t>31</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2"/>
          <p:cNvSpPr>
            <a:spLocks noGrp="1"/>
          </p:cNvSpPr>
          <p:nvPr>
            <p:ph type="title"/>
          </p:nvPr>
        </p:nvSpPr>
        <p:spPr/>
        <p:txBody>
          <a:bodyPr>
            <a:normAutofit fontScale="90000"/>
          </a:bodyPr>
          <a:lstStyle/>
          <a:p>
            <a:pPr eaLnBrk="1" hangingPunct="1">
              <a:defRPr/>
            </a:pPr>
            <a:r>
              <a:rPr lang="en-US" sz="2800">
                <a:latin typeface="Arial" charset="0"/>
              </a:rPr>
              <a:t>Phase 4: </a:t>
            </a:r>
            <a:r>
              <a:rPr lang="en-US" sz="2800" b="0">
                <a:latin typeface="Arial" charset="0"/>
              </a:rPr>
              <a:t>Build &amp; Validate </a:t>
            </a:r>
          </a:p>
        </p:txBody>
      </p:sp>
      <p:sp>
        <p:nvSpPr>
          <p:cNvPr id="57346" name="Content Placeholder 1"/>
          <p:cNvSpPr txBox="1">
            <a:spLocks/>
          </p:cNvSpPr>
          <p:nvPr/>
        </p:nvSpPr>
        <p:spPr bwMode="auto">
          <a:xfrm>
            <a:off x="476250" y="1046163"/>
            <a:ext cx="7296150" cy="466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pPr>
            <a:r>
              <a:rPr lang="en-US" sz="2200" b="1" dirty="0">
                <a:solidFill>
                  <a:srgbClr val="1F497D"/>
                </a:solidFill>
              </a:rPr>
              <a:t>Purpose</a:t>
            </a:r>
          </a:p>
          <a:p>
            <a:pPr>
              <a:spcBef>
                <a:spcPts val="1200"/>
              </a:spcBef>
            </a:pPr>
            <a:r>
              <a:rPr lang="en-US" sz="1600" dirty="0">
                <a:solidFill>
                  <a:srgbClr val="686868"/>
                </a:solidFill>
              </a:rPr>
              <a:t>Create a set of exchange-specific NIEM conformant XML </a:t>
            </a:r>
            <a:r>
              <a:rPr lang="en-US" sz="1600" dirty="0" smtClean="0">
                <a:solidFill>
                  <a:srgbClr val="686868"/>
                </a:solidFill>
              </a:rPr>
              <a:t>Schemas </a:t>
            </a:r>
            <a:r>
              <a:rPr lang="en-US" sz="1600" dirty="0">
                <a:solidFill>
                  <a:srgbClr val="686868"/>
                </a:solidFill>
              </a:rPr>
              <a:t>based upon the mapping values; these schemas will implement the data model created for the exchange</a:t>
            </a:r>
          </a:p>
          <a:p>
            <a:pPr eaLnBrk="1" hangingPunct="1">
              <a:buFont typeface="Wingdings" charset="0"/>
              <a:buNone/>
            </a:pPr>
            <a:endParaRPr lang="en-US" sz="2000" dirty="0">
              <a:solidFill>
                <a:srgbClr val="595959"/>
              </a:solidFill>
            </a:endParaRPr>
          </a:p>
          <a:p>
            <a:pPr eaLnBrk="1" hangingPunct="1">
              <a:buFont typeface="Wingdings" charset="0"/>
              <a:buNone/>
            </a:pPr>
            <a:endParaRPr lang="en-US" sz="2000" dirty="0">
              <a:solidFill>
                <a:srgbClr val="595959"/>
              </a:solidFill>
            </a:endParaRPr>
          </a:p>
          <a:p>
            <a:pPr eaLnBrk="1" hangingPunct="1">
              <a:buFont typeface="Arial" charset="0"/>
              <a:buNone/>
            </a:pPr>
            <a:r>
              <a:rPr lang="en-US" sz="2200" b="1" dirty="0">
                <a:solidFill>
                  <a:srgbClr val="1F497D"/>
                </a:solidFill>
              </a:rPr>
              <a:t>Deliverables</a:t>
            </a:r>
          </a:p>
          <a:p>
            <a:pPr>
              <a:spcBef>
                <a:spcPts val="1638"/>
              </a:spcBef>
            </a:pPr>
            <a:r>
              <a:rPr lang="en-US" sz="1600" b="1" dirty="0" smtClean="0">
                <a:solidFill>
                  <a:srgbClr val="686868"/>
                </a:solidFill>
              </a:rPr>
              <a:t>XML Schemas</a:t>
            </a:r>
            <a:r>
              <a:rPr lang="en-US" sz="1600" b="1" dirty="0">
                <a:solidFill>
                  <a:srgbClr val="686868"/>
                </a:solidFill>
              </a:rPr>
              <a:t>:  </a:t>
            </a:r>
            <a:r>
              <a:rPr lang="en-US" sz="1600" dirty="0">
                <a:solidFill>
                  <a:srgbClr val="686868"/>
                </a:solidFill>
              </a:rPr>
              <a:t>A type of XML document used to structure and constrain the data of an information exchange (e.g. exchange, subset, extension, and constraint schemas)</a:t>
            </a:r>
          </a:p>
          <a:p>
            <a:pPr>
              <a:spcBef>
                <a:spcPts val="1638"/>
              </a:spcBef>
            </a:pPr>
            <a:r>
              <a:rPr lang="en-US" sz="1600" b="1" dirty="0">
                <a:solidFill>
                  <a:srgbClr val="686868"/>
                </a:solidFill>
              </a:rPr>
              <a:t>Other XML Documents:  </a:t>
            </a:r>
            <a:r>
              <a:rPr lang="en-US" sz="1600" dirty="0">
                <a:solidFill>
                  <a:srgbClr val="686868"/>
                </a:solidFill>
              </a:rPr>
              <a:t>Additional XML artifacts are included within an IEPD (</a:t>
            </a:r>
            <a:r>
              <a:rPr lang="en-US" sz="1600" dirty="0" err="1">
                <a:solidFill>
                  <a:srgbClr val="686868"/>
                </a:solidFill>
              </a:rPr>
              <a:t>Wantlist</a:t>
            </a:r>
            <a:r>
              <a:rPr lang="en-US" sz="1600" dirty="0">
                <a:solidFill>
                  <a:srgbClr val="686868"/>
                </a:solidFill>
              </a:rPr>
              <a:t>, XML Instance, and </a:t>
            </a:r>
            <a:r>
              <a:rPr lang="en-US" sz="1600" dirty="0" smtClean="0">
                <a:solidFill>
                  <a:srgbClr val="686868"/>
                </a:solidFill>
              </a:rPr>
              <a:t>XML </a:t>
            </a:r>
            <a:r>
              <a:rPr lang="en-US" sz="1600" dirty="0" err="1" smtClean="0">
                <a:solidFill>
                  <a:srgbClr val="686868"/>
                </a:solidFill>
              </a:rPr>
              <a:t>Stylesheet</a:t>
            </a:r>
            <a:r>
              <a:rPr lang="en-US" sz="1600" dirty="0">
                <a:solidFill>
                  <a:srgbClr val="686868"/>
                </a:solidFill>
              </a:rPr>
              <a:t>)</a:t>
            </a:r>
          </a:p>
        </p:txBody>
      </p:sp>
      <p:cxnSp>
        <p:nvCxnSpPr>
          <p:cNvPr id="8" name="Straight Connector 7"/>
          <p:cNvCxnSpPr/>
          <p:nvPr/>
        </p:nvCxnSpPr>
        <p:spPr>
          <a:xfrm>
            <a:off x="457200" y="2881313"/>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57348" name="Group 80"/>
          <p:cNvGrpSpPr>
            <a:grpSpLocks/>
          </p:cNvGrpSpPr>
          <p:nvPr/>
        </p:nvGrpSpPr>
        <p:grpSpPr bwMode="auto">
          <a:xfrm>
            <a:off x="7677150" y="723900"/>
            <a:ext cx="657225" cy="136525"/>
            <a:chOff x="3262391" y="4029126"/>
            <a:chExt cx="953212" cy="197077"/>
          </a:xfrm>
        </p:grpSpPr>
        <p:cxnSp>
          <p:nvCxnSpPr>
            <p:cNvPr id="12" name="Straight Connector 11"/>
            <p:cNvCxnSpPr>
              <a:endCxn id="15"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57349" name="Slide Number Placeholder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6BA682E-5E56-DB41-84D8-AE8AE004D7FB}" type="slidenum">
              <a:rPr lang="en-US" sz="1400">
                <a:solidFill>
                  <a:srgbClr val="FFFFFF"/>
                </a:solidFill>
                <a:latin typeface="Times New Roman" charset="0"/>
                <a:cs typeface="Times New Roman" charset="0"/>
              </a:rPr>
              <a:pPr eaLnBrk="1" hangingPunct="1"/>
              <a:t>32</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itle 2"/>
          <p:cNvSpPr>
            <a:spLocks noGrp="1"/>
          </p:cNvSpPr>
          <p:nvPr>
            <p:ph type="title"/>
          </p:nvPr>
        </p:nvSpPr>
        <p:spPr>
          <a:xfrm>
            <a:off x="119063" y="113246"/>
            <a:ext cx="7558087" cy="473075"/>
          </a:xfrm>
        </p:spPr>
        <p:txBody>
          <a:bodyPr>
            <a:normAutofit/>
          </a:bodyPr>
          <a:lstStyle/>
          <a:p>
            <a:pPr eaLnBrk="1" hangingPunct="1">
              <a:defRPr/>
            </a:pPr>
            <a:r>
              <a:rPr lang="en-US" sz="2300" dirty="0">
                <a:latin typeface="Arial" charset="0"/>
              </a:rPr>
              <a:t>Build &amp; Validate: </a:t>
            </a:r>
            <a:r>
              <a:rPr lang="en-US" sz="2300" b="0" dirty="0" smtClean="0">
                <a:latin typeface="Arial" charset="0"/>
              </a:rPr>
              <a:t>Deliverables Explained</a:t>
            </a:r>
            <a:endParaRPr lang="en-US" sz="2300" b="0" dirty="0">
              <a:latin typeface="Arial" charset="0"/>
            </a:endParaRPr>
          </a:p>
        </p:txBody>
      </p:sp>
      <p:sp>
        <p:nvSpPr>
          <p:cNvPr id="14" name="Rectangle 13"/>
          <p:cNvSpPr/>
          <p:nvPr/>
        </p:nvSpPr>
        <p:spPr>
          <a:xfrm>
            <a:off x="304800" y="1412638"/>
            <a:ext cx="8458200" cy="2722633"/>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184150" defTabSz="457200" eaLnBrk="0" hangingPunct="0">
              <a:spcAft>
                <a:spcPts val="600"/>
              </a:spcAft>
            </a:pPr>
            <a:endParaRPr lang="en-US" sz="1200" dirty="0" smtClean="0">
              <a:solidFill>
                <a:srgbClr val="686868"/>
              </a:solidFill>
              <a:latin typeface="Arial" charset="0"/>
              <a:ea typeface="ＭＳ Ｐゴシック" charset="0"/>
              <a:cs typeface="Arial" charset="0"/>
            </a:endParaRPr>
          </a:p>
          <a:p>
            <a:pPr marL="184150" defTabSz="457200" eaLnBrk="0" hangingPunct="0">
              <a:spcAft>
                <a:spcPts val="600"/>
              </a:spcAft>
            </a:pPr>
            <a:r>
              <a:rPr lang="en-US" sz="1200" b="1" dirty="0" smtClean="0">
                <a:solidFill>
                  <a:srgbClr val="686868"/>
                </a:solidFill>
                <a:latin typeface="Arial" charset="0"/>
                <a:ea typeface="ＭＳ Ｐゴシック" charset="0"/>
                <a:cs typeface="Arial" charset="0"/>
              </a:rPr>
              <a:t>Purpose of each schema</a:t>
            </a:r>
            <a:r>
              <a:rPr lang="en-US" sz="1200" dirty="0" smtClean="0">
                <a:solidFill>
                  <a:srgbClr val="686868"/>
                </a:solidFill>
                <a:latin typeface="Arial" charset="0"/>
                <a:ea typeface="ＭＳ Ｐゴシック" charset="0"/>
                <a:cs typeface="Arial" charset="0"/>
              </a:rPr>
              <a:t>:</a:t>
            </a:r>
          </a:p>
          <a:p>
            <a:pPr marL="355600" indent="-171450" defTabSz="457200" eaLnBrk="0" hangingPunct="0">
              <a:spcAft>
                <a:spcPts val="600"/>
              </a:spcAft>
              <a:buFont typeface="Arial" pitchFamily="34" charset="0"/>
              <a:buChar char="•"/>
            </a:pPr>
            <a:r>
              <a:rPr lang="en-US" sz="1200" dirty="0">
                <a:solidFill>
                  <a:srgbClr val="686868"/>
                </a:solidFill>
                <a:latin typeface="Arial" charset="0"/>
                <a:ea typeface="ＭＳ Ｐゴシック" charset="0"/>
                <a:cs typeface="Arial" charset="0"/>
              </a:rPr>
              <a:t>Exchange Schema: Used as an entry point for validation of an XML </a:t>
            </a:r>
            <a:r>
              <a:rPr lang="en-US" sz="1200" dirty="0" smtClean="0">
                <a:solidFill>
                  <a:srgbClr val="686868"/>
                </a:solidFill>
                <a:latin typeface="Arial" charset="0"/>
                <a:ea typeface="ＭＳ Ｐゴシック" charset="0"/>
                <a:cs typeface="Arial" charset="0"/>
              </a:rPr>
              <a:t>Instance </a:t>
            </a:r>
            <a:r>
              <a:rPr lang="en-US" sz="1200" dirty="0">
                <a:solidFill>
                  <a:srgbClr val="686868"/>
                </a:solidFill>
                <a:latin typeface="Arial" charset="0"/>
                <a:ea typeface="ＭＳ Ｐゴシック" charset="0"/>
                <a:cs typeface="Arial" charset="0"/>
              </a:rPr>
              <a:t>and contains the root structure of </a:t>
            </a:r>
            <a:br>
              <a:rPr lang="en-US" sz="1200" dirty="0">
                <a:solidFill>
                  <a:srgbClr val="686868"/>
                </a:solidFill>
                <a:latin typeface="Arial" charset="0"/>
                <a:ea typeface="ＭＳ Ｐゴシック" charset="0"/>
                <a:cs typeface="Arial" charset="0"/>
              </a:rPr>
            </a:br>
            <a:r>
              <a:rPr lang="en-US" sz="1200" dirty="0">
                <a:solidFill>
                  <a:srgbClr val="686868"/>
                </a:solidFill>
                <a:latin typeface="Arial" charset="0"/>
                <a:ea typeface="ＭＳ Ｐゴシック" charset="0"/>
                <a:cs typeface="Arial" charset="0"/>
              </a:rPr>
              <a:t>a </a:t>
            </a:r>
            <a:r>
              <a:rPr lang="en-US" sz="1200" dirty="0" smtClean="0">
                <a:solidFill>
                  <a:srgbClr val="686868"/>
                </a:solidFill>
                <a:latin typeface="Arial" charset="0"/>
                <a:ea typeface="ＭＳ Ｐゴシック" charset="0"/>
                <a:cs typeface="Arial" charset="0"/>
              </a:rPr>
              <a:t>message</a:t>
            </a:r>
          </a:p>
          <a:p>
            <a:pPr marL="374650" indent="-190500" defTabSz="457200" eaLnBrk="0" hangingPunct="0">
              <a:spcAft>
                <a:spcPts val="600"/>
              </a:spcAft>
              <a:buFont typeface="Arial" charset="0"/>
              <a:buChar char="•"/>
            </a:pPr>
            <a:r>
              <a:rPr lang="en-US" sz="1200" dirty="0" smtClean="0">
                <a:solidFill>
                  <a:srgbClr val="686868"/>
                </a:solidFill>
                <a:latin typeface="Arial" charset="0"/>
                <a:ea typeface="ＭＳ Ｐゴシック" charset="0"/>
                <a:cs typeface="Arial" charset="0"/>
              </a:rPr>
              <a:t>Extension </a:t>
            </a:r>
            <a:r>
              <a:rPr lang="en-US" sz="1200" dirty="0">
                <a:solidFill>
                  <a:srgbClr val="686868"/>
                </a:solidFill>
                <a:latin typeface="Arial" charset="0"/>
                <a:ea typeface="ＭＳ Ｐゴシック" charset="0"/>
                <a:cs typeface="Arial" charset="0"/>
              </a:rPr>
              <a:t>Schema: Defines the data types and elements used by an exchange that extend but are not contained within NIEM</a:t>
            </a:r>
          </a:p>
          <a:p>
            <a:pPr marL="374650" indent="-190500" defTabSz="457200" eaLnBrk="0" hangingPunct="0">
              <a:spcAft>
                <a:spcPts val="600"/>
              </a:spcAft>
              <a:buFont typeface="Arial" charset="0"/>
              <a:buChar char="•"/>
            </a:pPr>
            <a:r>
              <a:rPr lang="en-US" sz="1200" dirty="0">
                <a:solidFill>
                  <a:srgbClr val="686868"/>
                </a:solidFill>
                <a:latin typeface="Arial" charset="0"/>
                <a:ea typeface="ＭＳ Ｐゴシック" charset="0"/>
                <a:cs typeface="Arial" charset="0"/>
              </a:rPr>
              <a:t>Subset Schema: Set of schemas that contain a specified subset of NIEM elements and types needed for an exchange</a:t>
            </a:r>
          </a:p>
          <a:p>
            <a:pPr marL="374650" indent="-190500" defTabSz="457200" eaLnBrk="0" hangingPunct="0">
              <a:spcAft>
                <a:spcPts val="600"/>
              </a:spcAft>
              <a:buFont typeface="Arial" charset="0"/>
              <a:buChar char="•"/>
            </a:pPr>
            <a:r>
              <a:rPr lang="en-US" sz="1200" dirty="0" smtClean="0">
                <a:solidFill>
                  <a:srgbClr val="686868"/>
                </a:solidFill>
                <a:latin typeface="Arial" charset="0"/>
                <a:ea typeface="ＭＳ Ｐゴシック" charset="0"/>
                <a:cs typeface="Arial" charset="0"/>
              </a:rPr>
              <a:t>Reference </a:t>
            </a:r>
            <a:r>
              <a:rPr lang="en-US" sz="1200" dirty="0">
                <a:solidFill>
                  <a:srgbClr val="686868"/>
                </a:solidFill>
                <a:latin typeface="Arial" charset="0"/>
                <a:ea typeface="ＭＳ Ｐゴシック" charset="0"/>
                <a:cs typeface="Arial" charset="0"/>
              </a:rPr>
              <a:t>Schema: A schema that is intended to be the authoritative definition schema for a NIEM namespace. </a:t>
            </a:r>
            <a:br>
              <a:rPr lang="en-US" sz="1200" dirty="0">
                <a:solidFill>
                  <a:srgbClr val="686868"/>
                </a:solidFill>
                <a:latin typeface="Arial" charset="0"/>
                <a:ea typeface="ＭＳ Ｐゴシック" charset="0"/>
                <a:cs typeface="Arial" charset="0"/>
              </a:rPr>
            </a:br>
            <a:r>
              <a:rPr lang="en-US" sz="1200" dirty="0">
                <a:solidFill>
                  <a:srgbClr val="686868"/>
                </a:solidFill>
                <a:latin typeface="Arial" charset="0"/>
                <a:ea typeface="ＭＳ Ｐゴシック" charset="0"/>
                <a:cs typeface="Arial" charset="0"/>
              </a:rPr>
              <a:t>This includes the reference schemas for the NIEM Core schema and NIEM domain schemas​</a:t>
            </a:r>
            <a:r>
              <a:rPr lang="en-US" sz="1200" dirty="0" smtClean="0">
                <a:solidFill>
                  <a:srgbClr val="686868"/>
                </a:solidFill>
                <a:latin typeface="Arial" charset="0"/>
                <a:ea typeface="ＭＳ Ｐゴシック" charset="0"/>
                <a:cs typeface="Arial" charset="0"/>
              </a:rPr>
              <a:t>.</a:t>
            </a:r>
          </a:p>
          <a:p>
            <a:pPr marL="374650" indent="-190500" defTabSz="457200" eaLnBrk="0" hangingPunct="0">
              <a:spcAft>
                <a:spcPts val="600"/>
              </a:spcAft>
              <a:buFont typeface="Arial" charset="0"/>
              <a:buChar char="•"/>
            </a:pPr>
            <a:r>
              <a:rPr lang="en-US" sz="1200" dirty="0">
                <a:solidFill>
                  <a:srgbClr val="686868"/>
                </a:solidFill>
                <a:latin typeface="Arial" charset="0"/>
                <a:ea typeface="ＭＳ Ｐゴシック" charset="0"/>
                <a:cs typeface="Arial" charset="0"/>
              </a:rPr>
              <a:t>Constraint Schema: Used to apply constraints or restrictions to data elements within an </a:t>
            </a:r>
            <a:r>
              <a:rPr lang="en-US" sz="1200" dirty="0" smtClean="0">
                <a:solidFill>
                  <a:srgbClr val="686868"/>
                </a:solidFill>
                <a:latin typeface="Arial" charset="0"/>
                <a:ea typeface="ＭＳ Ｐゴシック" charset="0"/>
                <a:cs typeface="Arial" charset="0"/>
              </a:rPr>
              <a:t>exchange</a:t>
            </a:r>
            <a:endParaRPr lang="en-US" sz="1200" dirty="0" smtClean="0">
              <a:solidFill>
                <a:srgbClr val="686868"/>
              </a:solidFill>
              <a:latin typeface="Arial" charset="0"/>
              <a:cs typeface="Arial" charset="0"/>
            </a:endParaRPr>
          </a:p>
          <a:p>
            <a:pPr marL="182880" defTabSz="457200">
              <a:spcBef>
                <a:spcPts val="0"/>
              </a:spcBef>
              <a:spcAft>
                <a:spcPts val="600"/>
              </a:spcAft>
              <a:defRPr/>
            </a:pPr>
            <a:endParaRPr lang="en-US" sz="1400" dirty="0">
              <a:solidFill>
                <a:srgbClr val="686868"/>
              </a:solidFill>
              <a:latin typeface="Arial" charset="0"/>
              <a:cs typeface="Arial" charset="0"/>
            </a:endParaRPr>
          </a:p>
        </p:txBody>
      </p:sp>
      <p:sp>
        <p:nvSpPr>
          <p:cNvPr id="59395" name="Content Placeholder 1"/>
          <p:cNvSpPr txBox="1">
            <a:spLocks/>
          </p:cNvSpPr>
          <p:nvPr/>
        </p:nvSpPr>
        <p:spPr bwMode="auto">
          <a:xfrm>
            <a:off x="304800" y="4544704"/>
            <a:ext cx="8458200" cy="147396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184150" indent="0">
              <a:spcAft>
                <a:spcPts val="600"/>
              </a:spcAft>
            </a:pPr>
            <a:endParaRPr lang="en-US" sz="1200" b="1" dirty="0" smtClean="0">
              <a:solidFill>
                <a:srgbClr val="686868"/>
              </a:solidFill>
              <a:cs typeface="Arial" charset="0"/>
            </a:endParaRPr>
          </a:p>
          <a:p>
            <a:pPr marL="184150" indent="0">
              <a:spcAft>
                <a:spcPts val="600"/>
              </a:spcAft>
            </a:pPr>
            <a:r>
              <a:rPr lang="en-US" sz="1200" b="1" dirty="0" smtClean="0">
                <a:solidFill>
                  <a:srgbClr val="686868"/>
                </a:solidFill>
                <a:cs typeface="Arial" charset="0"/>
              </a:rPr>
              <a:t>Purpose of each additional XML document</a:t>
            </a:r>
            <a:r>
              <a:rPr lang="en-US" sz="1200" dirty="0" smtClean="0">
                <a:solidFill>
                  <a:srgbClr val="686868"/>
                </a:solidFill>
                <a:cs typeface="Arial" charset="0"/>
              </a:rPr>
              <a:t>:</a:t>
            </a:r>
          </a:p>
          <a:p>
            <a:pPr>
              <a:spcAft>
                <a:spcPts val="600"/>
              </a:spcAft>
              <a:buFont typeface="Arial" charset="0"/>
              <a:buChar char="•"/>
            </a:pPr>
            <a:r>
              <a:rPr lang="en-US" sz="1200" dirty="0" err="1">
                <a:solidFill>
                  <a:srgbClr val="686868"/>
                </a:solidFill>
                <a:cs typeface="Arial" charset="0"/>
              </a:rPr>
              <a:t>Wantlist</a:t>
            </a:r>
            <a:r>
              <a:rPr lang="en-US" sz="1200" dirty="0">
                <a:solidFill>
                  <a:srgbClr val="686868"/>
                </a:solidFill>
                <a:cs typeface="Arial" charset="0"/>
              </a:rPr>
              <a:t>: Used to specify the elements and types from NIEM that will be used in the subset schemas for an exchange</a:t>
            </a:r>
          </a:p>
          <a:p>
            <a:pPr>
              <a:spcAft>
                <a:spcPts val="600"/>
              </a:spcAft>
              <a:buFont typeface="Arial" charset="0"/>
              <a:buChar char="•"/>
            </a:pPr>
            <a:r>
              <a:rPr lang="en-US" sz="1200" dirty="0">
                <a:solidFill>
                  <a:srgbClr val="686868"/>
                </a:solidFill>
                <a:cs typeface="Arial" charset="0"/>
              </a:rPr>
              <a:t>XML Instance: Used within IEPDs to display an example of an XML message that will be used within the exchange</a:t>
            </a:r>
          </a:p>
          <a:p>
            <a:pPr>
              <a:spcAft>
                <a:spcPts val="600"/>
              </a:spcAft>
              <a:buFont typeface="Arial" charset="0"/>
              <a:buChar char="•"/>
            </a:pPr>
            <a:r>
              <a:rPr lang="en-US" sz="1200" dirty="0" smtClean="0">
                <a:solidFill>
                  <a:srgbClr val="686868"/>
                </a:solidFill>
                <a:cs typeface="Arial" charset="0"/>
              </a:rPr>
              <a:t>XML </a:t>
            </a:r>
            <a:r>
              <a:rPr lang="en-US" sz="1200" dirty="0" err="1" smtClean="0">
                <a:solidFill>
                  <a:srgbClr val="686868"/>
                </a:solidFill>
                <a:cs typeface="Arial" charset="0"/>
              </a:rPr>
              <a:t>Stylesheet</a:t>
            </a:r>
            <a:r>
              <a:rPr lang="en-US" sz="1200" dirty="0">
                <a:solidFill>
                  <a:srgbClr val="686868"/>
                </a:solidFill>
                <a:cs typeface="Arial" charset="0"/>
              </a:rPr>
              <a:t>: Used to display XML </a:t>
            </a:r>
            <a:r>
              <a:rPr lang="en-US" sz="1200" dirty="0" smtClean="0">
                <a:solidFill>
                  <a:srgbClr val="686868"/>
                </a:solidFill>
                <a:cs typeface="Arial" charset="0"/>
              </a:rPr>
              <a:t>Instances </a:t>
            </a:r>
            <a:r>
              <a:rPr lang="en-US" sz="1200" dirty="0">
                <a:solidFill>
                  <a:srgbClr val="686868"/>
                </a:solidFill>
                <a:cs typeface="Arial" charset="0"/>
              </a:rPr>
              <a:t>in human-readable form within a browser</a:t>
            </a:r>
            <a:r>
              <a:rPr lang="x-none" sz="1200">
                <a:solidFill>
                  <a:srgbClr val="686868"/>
                </a:solidFill>
                <a:cs typeface="Arial" charset="0"/>
              </a:rPr>
              <a:t> </a:t>
            </a:r>
            <a:endParaRPr lang="en-US" sz="1200" dirty="0">
              <a:solidFill>
                <a:srgbClr val="686868"/>
              </a:solidFill>
              <a:cs typeface="Arial" charset="0"/>
            </a:endParaRPr>
          </a:p>
          <a:p>
            <a:pPr marL="184150" indent="0">
              <a:spcAft>
                <a:spcPts val="600"/>
              </a:spcAft>
            </a:pPr>
            <a:endParaRPr lang="en-US" sz="1400" dirty="0">
              <a:solidFill>
                <a:srgbClr val="686868"/>
              </a:solidFill>
              <a:cs typeface="Arial" charset="0"/>
            </a:endParaRPr>
          </a:p>
        </p:txBody>
      </p:sp>
      <p:sp>
        <p:nvSpPr>
          <p:cNvPr id="16" name="Rectangle 15"/>
          <p:cNvSpPr/>
          <p:nvPr/>
        </p:nvSpPr>
        <p:spPr>
          <a:xfrm>
            <a:off x="304800" y="1078267"/>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smtClean="0">
                <a:solidFill>
                  <a:prstClr val="white"/>
                </a:solidFill>
                <a:effectLst>
                  <a:outerShdw blurRad="50800" dist="38100" dir="2700000" algn="tl" rotWithShape="0">
                    <a:prstClr val="black">
                      <a:alpha val="30000"/>
                    </a:prstClr>
                  </a:outerShdw>
                </a:effectLst>
                <a:latin typeface="Arial" pitchFamily="34" charset="0"/>
                <a:cs typeface="Arial" pitchFamily="34" charset="0"/>
              </a:rPr>
              <a:t>XML Schemas</a:t>
            </a:r>
            <a:endParaRPr lang="en-US" b="1" dirty="0">
              <a:solidFill>
                <a:prstClr val="white"/>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7" name="Rectangle 16"/>
          <p:cNvSpPr/>
          <p:nvPr/>
        </p:nvSpPr>
        <p:spPr>
          <a:xfrm>
            <a:off x="304800" y="4019892"/>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smtClean="0">
                <a:solidFill>
                  <a:prstClr val="white"/>
                </a:solidFill>
                <a:effectLst>
                  <a:outerShdw blurRad="50800" dist="38100" dir="2700000" algn="tl" rotWithShape="0">
                    <a:prstClr val="black">
                      <a:alpha val="30000"/>
                    </a:prstClr>
                  </a:outerShdw>
                </a:effectLst>
                <a:latin typeface="Arial" pitchFamily="34" charset="0"/>
                <a:cs typeface="Arial" pitchFamily="34" charset="0"/>
              </a:rPr>
              <a:t>Other XML Documents</a:t>
            </a:r>
            <a:endParaRPr lang="en-US" b="1" dirty="0">
              <a:solidFill>
                <a:prstClr val="white"/>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59398"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59399"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038250-7E0C-F441-ADAC-411848731583}" type="slidenum">
              <a:rPr lang="en-US" sz="1400">
                <a:solidFill>
                  <a:srgbClr val="FFFFFF"/>
                </a:solidFill>
                <a:latin typeface="Times New Roman" charset="0"/>
                <a:cs typeface="Times New Roman" charset="0"/>
              </a:rPr>
              <a:pPr eaLnBrk="1" hangingPunct="1"/>
              <a:t>33</a:t>
            </a:fld>
            <a:endParaRPr lang="en-US" sz="1400">
              <a:solidFill>
                <a:srgbClr val="FFFFFF"/>
              </a:solidFill>
              <a:latin typeface="Times New Roman" charset="0"/>
              <a:cs typeface="Times New Roman" charset="0"/>
            </a:endParaRPr>
          </a:p>
        </p:txBody>
      </p:sp>
    </p:spTree>
    <p:extLst>
      <p:ext uri="{BB962C8B-B14F-4D97-AF65-F5344CB8AC3E}">
        <p14:creationId xmlns:p14="http://schemas.microsoft.com/office/powerpoint/2010/main" val="76455779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itle 2"/>
          <p:cNvSpPr>
            <a:spLocks noGrp="1"/>
          </p:cNvSpPr>
          <p:nvPr>
            <p:ph type="title"/>
          </p:nvPr>
        </p:nvSpPr>
        <p:spPr/>
        <p:txBody>
          <a:bodyPr>
            <a:normAutofit fontScale="90000"/>
          </a:bodyPr>
          <a:lstStyle/>
          <a:p>
            <a:pPr eaLnBrk="1" hangingPunct="1">
              <a:defRPr/>
            </a:pPr>
            <a:r>
              <a:rPr lang="en-US" sz="2800">
                <a:latin typeface="Arial" charset="0"/>
              </a:rPr>
              <a:t>Build &amp; Validate: </a:t>
            </a:r>
            <a:r>
              <a:rPr lang="en-US" sz="2800" b="0">
                <a:latin typeface="Arial" charset="0"/>
              </a:rPr>
              <a:t>Tactical Advice</a:t>
            </a:r>
          </a:p>
        </p:txBody>
      </p:sp>
      <p:sp>
        <p:nvSpPr>
          <p:cNvPr id="14" name="Rectangle 13"/>
          <p:cNvSpPr/>
          <p:nvPr/>
        </p:nvSpPr>
        <p:spPr>
          <a:xfrm>
            <a:off x="304800" y="1622425"/>
            <a:ext cx="8458200" cy="18288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Communicate with implementers about risks to the project plan associated </a:t>
            </a:r>
            <a:br>
              <a:rPr lang="en-US" sz="1400" dirty="0">
                <a:solidFill>
                  <a:srgbClr val="686868"/>
                </a:solidFill>
                <a:latin typeface="Arial" charset="0"/>
                <a:cs typeface="Arial" charset="0"/>
              </a:rPr>
            </a:br>
            <a:r>
              <a:rPr lang="en-US" sz="1400" dirty="0">
                <a:solidFill>
                  <a:srgbClr val="686868"/>
                </a:solidFill>
                <a:latin typeface="Arial" charset="0"/>
                <a:cs typeface="Arial" charset="0"/>
              </a:rPr>
              <a:t>with schema development</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Communicate project progress and risk frequently</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Establish a review of NIEM</a:t>
            </a:r>
            <a:r>
              <a:rPr lang="en-US" sz="1400" dirty="0">
                <a:solidFill>
                  <a:srgbClr val="686868"/>
                </a:solidFill>
                <a:latin typeface="Arial" pitchFamily="34" charset="0"/>
                <a:cs typeface="Arial" pitchFamily="34" charset="0"/>
              </a:rPr>
              <a:t> </a:t>
            </a:r>
            <a:r>
              <a:rPr lang="en-US" sz="1400" dirty="0">
                <a:solidFill>
                  <a:srgbClr val="686868"/>
                </a:solidFill>
                <a:latin typeface="Arial" charset="0"/>
                <a:cs typeface="Arial" charset="0"/>
              </a:rPr>
              <a:t>XML documents</a:t>
            </a:r>
          </a:p>
        </p:txBody>
      </p:sp>
      <p:sp>
        <p:nvSpPr>
          <p:cNvPr id="59395" name="Content Placeholder 1"/>
          <p:cNvSpPr txBox="1">
            <a:spLocks/>
          </p:cNvSpPr>
          <p:nvPr/>
        </p:nvSpPr>
        <p:spPr bwMode="auto">
          <a:xfrm>
            <a:off x="304800" y="3830638"/>
            <a:ext cx="8458200" cy="21129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Aft>
                <a:spcPts val="600"/>
              </a:spcAft>
              <a:buFont typeface="Arial" charset="0"/>
              <a:buChar char="•"/>
            </a:pPr>
            <a:r>
              <a:rPr lang="en-US" sz="1400">
                <a:solidFill>
                  <a:srgbClr val="686868"/>
                </a:solidFill>
                <a:cs typeface="Arial" charset="0"/>
              </a:rPr>
              <a:t>Schema development inherently poses a schedule risk associated with the possibility of unforeseen problems in development </a:t>
            </a:r>
          </a:p>
          <a:p>
            <a:pPr>
              <a:spcAft>
                <a:spcPts val="600"/>
              </a:spcAft>
              <a:buFont typeface="Arial" charset="0"/>
              <a:buChar char="•"/>
            </a:pPr>
            <a:r>
              <a:rPr lang="en-US" sz="1400">
                <a:solidFill>
                  <a:srgbClr val="686868"/>
                </a:solidFill>
                <a:cs typeface="Arial" charset="0"/>
              </a:rPr>
              <a:t>Risks are often known by technical team members and constant communication with these team members will help expose these risks </a:t>
            </a:r>
          </a:p>
          <a:p>
            <a:pPr>
              <a:spcAft>
                <a:spcPts val="600"/>
              </a:spcAft>
              <a:buFont typeface="Arial" charset="0"/>
              <a:buChar char="•"/>
            </a:pPr>
            <a:r>
              <a:rPr lang="en-US" sz="1400">
                <a:solidFill>
                  <a:srgbClr val="686868"/>
                </a:solidFill>
                <a:cs typeface="Arial" charset="0"/>
              </a:rPr>
              <a:t>Consistent communication during schema development (with stakeholders) is important</a:t>
            </a:r>
          </a:p>
          <a:p>
            <a:pPr>
              <a:spcAft>
                <a:spcPts val="600"/>
              </a:spcAft>
              <a:buFont typeface="Arial" charset="0"/>
              <a:buChar char="•"/>
            </a:pPr>
            <a:r>
              <a:rPr lang="en-US" sz="1400">
                <a:solidFill>
                  <a:srgbClr val="686868"/>
                </a:solidFill>
                <a:cs typeface="Arial" charset="0"/>
              </a:rPr>
              <a:t>Short timeframe between milestones in the project plan prevents procrastination and project slips</a:t>
            </a:r>
          </a:p>
        </p:txBody>
      </p:sp>
      <p:sp>
        <p:nvSpPr>
          <p:cNvPr id="16" name="Rectangle 15"/>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17" name="Rectangle 16"/>
          <p:cNvSpPr/>
          <p:nvPr/>
        </p:nvSpPr>
        <p:spPr>
          <a:xfrm>
            <a:off x="304800" y="335280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grpSp>
        <p:nvGrpSpPr>
          <p:cNvPr id="59398"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59399"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038250-7E0C-F441-ADAC-411848731583}" type="slidenum">
              <a:rPr lang="en-US" sz="1400">
                <a:solidFill>
                  <a:srgbClr val="FFFFFF"/>
                </a:solidFill>
                <a:latin typeface="Times New Roman" charset="0"/>
                <a:cs typeface="Times New Roman" charset="0"/>
              </a:rPr>
              <a:pPr eaLnBrk="1" hangingPunct="1"/>
              <a:t>34</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itle 2"/>
          <p:cNvSpPr>
            <a:spLocks noGrp="1"/>
          </p:cNvSpPr>
          <p:nvPr>
            <p:ph type="title"/>
          </p:nvPr>
        </p:nvSpPr>
        <p:spPr/>
        <p:txBody>
          <a:bodyPr>
            <a:normAutofit fontScale="90000"/>
          </a:bodyPr>
          <a:lstStyle/>
          <a:p>
            <a:pPr eaLnBrk="1" hangingPunct="1">
              <a:defRPr/>
            </a:pPr>
            <a:r>
              <a:rPr lang="en-US" sz="2800">
                <a:latin typeface="Arial" charset="0"/>
              </a:rPr>
              <a:t>Phase 5: </a:t>
            </a:r>
            <a:r>
              <a:rPr lang="en-US" sz="2800" b="0">
                <a:latin typeface="Arial" charset="0"/>
              </a:rPr>
              <a:t>Assemble &amp; Document </a:t>
            </a:r>
          </a:p>
        </p:txBody>
      </p:sp>
      <p:cxnSp>
        <p:nvCxnSpPr>
          <p:cNvPr id="7" name="Straight Connector 6"/>
          <p:cNvCxnSpPr/>
          <p:nvPr/>
        </p:nvCxnSpPr>
        <p:spPr>
          <a:xfrm>
            <a:off x="457200" y="2627313"/>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61443" name="Content Placeholder 1"/>
          <p:cNvSpPr txBox="1">
            <a:spLocks/>
          </p:cNvSpPr>
          <p:nvPr/>
        </p:nvSpPr>
        <p:spPr bwMode="auto">
          <a:xfrm>
            <a:off x="476250" y="923949"/>
            <a:ext cx="8107086" cy="519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pPr>
            <a:r>
              <a:rPr lang="en-US" sz="2200" b="1" dirty="0">
                <a:solidFill>
                  <a:srgbClr val="1F497D"/>
                </a:solidFill>
              </a:rPr>
              <a:t>Purpose</a:t>
            </a:r>
          </a:p>
          <a:p>
            <a:pPr>
              <a:spcBef>
                <a:spcPts val="1200"/>
              </a:spcBef>
            </a:pPr>
            <a:r>
              <a:rPr lang="en-US" sz="1600" dirty="0">
                <a:solidFill>
                  <a:srgbClr val="686868"/>
                </a:solidFill>
              </a:rPr>
              <a:t>Complete IEPD documentation and package all required artifacts for this IEPD into a single self‐contained, self-documented, portable archive </a:t>
            </a:r>
            <a:r>
              <a:rPr lang="en-US" sz="1600" dirty="0" smtClean="0">
                <a:solidFill>
                  <a:srgbClr val="686868"/>
                </a:solidFill>
              </a:rPr>
              <a:t>file</a:t>
            </a:r>
            <a:endParaRPr lang="en-US" sz="1600" dirty="0">
              <a:solidFill>
                <a:srgbClr val="686868"/>
              </a:solidFill>
            </a:endParaRPr>
          </a:p>
          <a:p>
            <a:pPr eaLnBrk="1" hangingPunct="1">
              <a:buFont typeface="Wingdings" charset="0"/>
              <a:buNone/>
            </a:pPr>
            <a:endParaRPr lang="en-US" sz="2000" dirty="0">
              <a:solidFill>
                <a:srgbClr val="595959"/>
              </a:solidFill>
            </a:endParaRPr>
          </a:p>
          <a:p>
            <a:pPr eaLnBrk="1" hangingPunct="1">
              <a:buFont typeface="Wingdings" charset="0"/>
              <a:buNone/>
            </a:pPr>
            <a:endParaRPr lang="en-US" sz="2000" dirty="0">
              <a:solidFill>
                <a:srgbClr val="595959"/>
              </a:solidFill>
            </a:endParaRPr>
          </a:p>
          <a:p>
            <a:pPr eaLnBrk="1" hangingPunct="1">
              <a:buFont typeface="Arial" charset="0"/>
              <a:buNone/>
            </a:pPr>
            <a:r>
              <a:rPr lang="en-US" sz="2200" b="1" dirty="0">
                <a:solidFill>
                  <a:srgbClr val="1F497D"/>
                </a:solidFill>
              </a:rPr>
              <a:t>Deliverables</a:t>
            </a:r>
          </a:p>
          <a:p>
            <a:pPr>
              <a:spcBef>
                <a:spcPts val="1200"/>
              </a:spcBef>
            </a:pPr>
            <a:r>
              <a:rPr lang="en-US" sz="1500" b="1" dirty="0">
                <a:solidFill>
                  <a:srgbClr val="686868"/>
                </a:solidFill>
              </a:rPr>
              <a:t>Master Document: </a:t>
            </a:r>
            <a:r>
              <a:rPr lang="en-US" sz="1500" dirty="0">
                <a:solidFill>
                  <a:srgbClr val="686868"/>
                </a:solidFill>
              </a:rPr>
              <a:t>Contains the documentation necessary to effectively describe the information exchange</a:t>
            </a:r>
          </a:p>
          <a:p>
            <a:pPr>
              <a:spcBef>
                <a:spcPts val="1200"/>
              </a:spcBef>
            </a:pPr>
            <a:r>
              <a:rPr lang="en-US" sz="1500" b="1" dirty="0" smtClean="0">
                <a:solidFill>
                  <a:srgbClr val="686868"/>
                </a:solidFill>
              </a:rPr>
              <a:t>Catalog XML: </a:t>
            </a:r>
            <a:r>
              <a:rPr lang="en-US" sz="1500" dirty="0" smtClean="0">
                <a:solidFill>
                  <a:srgbClr val="686868"/>
                </a:solidFill>
              </a:rPr>
              <a:t>artifact </a:t>
            </a:r>
            <a:r>
              <a:rPr lang="en-US" sz="1500" dirty="0">
                <a:solidFill>
                  <a:srgbClr val="686868"/>
                </a:solidFill>
              </a:rPr>
              <a:t>validates with the NIEM Model Package Description (MPD) catalog schema (XSD) and resides in the root directory of the MPD bearing the file name “mpd-catalog.xml</a:t>
            </a:r>
            <a:r>
              <a:rPr lang="en-US" sz="1500" dirty="0" smtClean="0">
                <a:solidFill>
                  <a:srgbClr val="686868"/>
                </a:solidFill>
              </a:rPr>
              <a:t>”</a:t>
            </a:r>
            <a:endParaRPr lang="en-US" sz="1500" dirty="0">
              <a:solidFill>
                <a:srgbClr val="686868"/>
              </a:solidFill>
            </a:endParaRPr>
          </a:p>
          <a:p>
            <a:pPr>
              <a:spcBef>
                <a:spcPts val="1200"/>
              </a:spcBef>
            </a:pPr>
            <a:r>
              <a:rPr lang="en-US" sz="1500" b="1" dirty="0">
                <a:solidFill>
                  <a:srgbClr val="686868"/>
                </a:solidFill>
              </a:rPr>
              <a:t>Change Log: </a:t>
            </a:r>
            <a:r>
              <a:rPr lang="en-US" sz="1500" dirty="0">
                <a:solidFill>
                  <a:srgbClr val="686868"/>
                </a:solidFill>
              </a:rPr>
              <a:t>IEPD change log file is included in the root directory of the IEPD, beings with the substring “</a:t>
            </a:r>
            <a:r>
              <a:rPr lang="en-US" sz="1500" dirty="0" err="1">
                <a:solidFill>
                  <a:srgbClr val="686868"/>
                </a:solidFill>
              </a:rPr>
              <a:t>changelog</a:t>
            </a:r>
            <a:r>
              <a:rPr lang="en-US" sz="1500" dirty="0">
                <a:solidFill>
                  <a:srgbClr val="686868"/>
                </a:solidFill>
              </a:rPr>
              <a:t>” and records changes to previous IEPD schemas that is </a:t>
            </a:r>
            <a:r>
              <a:rPr lang="en-US" sz="1500" dirty="0" smtClean="0">
                <a:solidFill>
                  <a:srgbClr val="686868"/>
                </a:solidFill>
              </a:rPr>
              <a:t>represented</a:t>
            </a:r>
            <a:endParaRPr lang="en-US" sz="1500" dirty="0">
              <a:solidFill>
                <a:srgbClr val="686868"/>
              </a:solidFill>
            </a:endParaRPr>
          </a:p>
          <a:p>
            <a:pPr>
              <a:spcBef>
                <a:spcPts val="1200"/>
              </a:spcBef>
            </a:pPr>
            <a:r>
              <a:rPr lang="en-US" sz="1500" b="1" dirty="0">
                <a:solidFill>
                  <a:srgbClr val="686868"/>
                </a:solidFill>
              </a:rPr>
              <a:t>Sample XML Instances: </a:t>
            </a:r>
            <a:r>
              <a:rPr lang="en-US" sz="1500" dirty="0" smtClean="0">
                <a:solidFill>
                  <a:srgbClr val="686868"/>
                </a:solidFill>
              </a:rPr>
              <a:t>XML Schemas </a:t>
            </a:r>
            <a:r>
              <a:rPr lang="en-US" sz="1500" dirty="0">
                <a:solidFill>
                  <a:srgbClr val="686868"/>
                </a:solidFill>
              </a:rPr>
              <a:t>define XML data exchange instances. </a:t>
            </a:r>
            <a:r>
              <a:rPr lang="en-US" sz="1500" dirty="0" smtClean="0">
                <a:solidFill>
                  <a:srgbClr val="686868"/>
                </a:solidFill>
              </a:rPr>
              <a:t>Instances provide insights into what the exchange representation would look like during implementation</a:t>
            </a:r>
            <a:endParaRPr lang="en-US" sz="1500" dirty="0">
              <a:solidFill>
                <a:srgbClr val="686868"/>
              </a:solidFill>
            </a:endParaRPr>
          </a:p>
        </p:txBody>
      </p:sp>
      <p:grpSp>
        <p:nvGrpSpPr>
          <p:cNvPr id="61444" name="Group 80"/>
          <p:cNvGrpSpPr>
            <a:grpSpLocks/>
          </p:cNvGrpSpPr>
          <p:nvPr/>
        </p:nvGrpSpPr>
        <p:grpSpPr bwMode="auto">
          <a:xfrm>
            <a:off x="7677150" y="723900"/>
            <a:ext cx="657225" cy="136525"/>
            <a:chOff x="3262391" y="4029126"/>
            <a:chExt cx="953212" cy="197077"/>
          </a:xfrm>
        </p:grpSpPr>
        <p:cxnSp>
          <p:nvCxnSpPr>
            <p:cNvPr id="11" name="Straight Connector 10"/>
            <p:cNvCxnSpPr>
              <a:endCxn id="1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61445" name="Slide Number Placeholder 8"/>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B06A2B-80B3-6347-AB0D-B30FFC1A5308}" type="slidenum">
              <a:rPr lang="en-US" sz="1400">
                <a:solidFill>
                  <a:srgbClr val="FFFFFF"/>
                </a:solidFill>
                <a:latin typeface="Times New Roman" charset="0"/>
                <a:cs typeface="Times New Roman" charset="0"/>
              </a:rPr>
              <a:pPr eaLnBrk="1" hangingPunct="1"/>
              <a:t>35</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Title 2"/>
          <p:cNvSpPr>
            <a:spLocks noGrp="1"/>
          </p:cNvSpPr>
          <p:nvPr>
            <p:ph type="title"/>
          </p:nvPr>
        </p:nvSpPr>
        <p:spPr>
          <a:xfrm>
            <a:off x="255588" y="131763"/>
            <a:ext cx="8166100" cy="473075"/>
          </a:xfrm>
        </p:spPr>
        <p:txBody>
          <a:bodyPr/>
          <a:lstStyle/>
          <a:p>
            <a:pPr eaLnBrk="1" hangingPunct="1">
              <a:defRPr/>
            </a:pPr>
            <a:r>
              <a:rPr lang="en-US" sz="2400" dirty="0">
                <a:latin typeface="Arial" charset="0"/>
              </a:rPr>
              <a:t>Assemble &amp; Document: </a:t>
            </a:r>
            <a:r>
              <a:rPr lang="en-US" sz="2400" b="0" dirty="0">
                <a:latin typeface="Arial" charset="0"/>
              </a:rPr>
              <a:t>Tactical Advice</a:t>
            </a:r>
          </a:p>
        </p:txBody>
      </p:sp>
      <p:sp>
        <p:nvSpPr>
          <p:cNvPr id="14" name="Rectangle 13"/>
          <p:cNvSpPr/>
          <p:nvPr/>
        </p:nvSpPr>
        <p:spPr>
          <a:xfrm>
            <a:off x="304800" y="1622425"/>
            <a:ext cx="8458200" cy="18288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Assign technical and non-technical resources to IEPD Master Document and package creation</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Manage internal review and if possible, external review of the IEPD</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Review the IEPD Master Document for accuracy</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Final review of entire IEPD Package</a:t>
            </a:r>
          </a:p>
        </p:txBody>
      </p:sp>
      <p:sp>
        <p:nvSpPr>
          <p:cNvPr id="15" name="Content Placeholder 1"/>
          <p:cNvSpPr txBox="1">
            <a:spLocks/>
          </p:cNvSpPr>
          <p:nvPr/>
        </p:nvSpPr>
        <p:spPr bwMode="auto">
          <a:xfrm>
            <a:off x="304800" y="3870325"/>
            <a:ext cx="8458200" cy="1717675"/>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74904" indent="-192024">
              <a:spcBef>
                <a:spcPts val="0"/>
              </a:spcBef>
              <a:spcAft>
                <a:spcPts val="600"/>
              </a:spcAft>
              <a:buFont typeface="Arial"/>
              <a:buChar char="•"/>
              <a:defRPr/>
            </a:pPr>
            <a:r>
              <a:rPr lang="en-US" sz="1400" dirty="0">
                <a:solidFill>
                  <a:srgbClr val="686868"/>
                </a:solidFill>
                <a:ea typeface="+mn-ea"/>
                <a:cs typeface="Arial" charset="0"/>
              </a:rPr>
              <a:t>IEPD Master Document should accurately reflect the business needs of the exchange</a:t>
            </a:r>
          </a:p>
          <a:p>
            <a:pPr marL="374904" indent="-192024">
              <a:spcBef>
                <a:spcPts val="0"/>
              </a:spcBef>
              <a:spcAft>
                <a:spcPts val="600"/>
              </a:spcAft>
              <a:buFont typeface="Arial"/>
              <a:buChar char="•"/>
              <a:defRPr/>
            </a:pPr>
            <a:r>
              <a:rPr lang="en-US" sz="1400" dirty="0">
                <a:solidFill>
                  <a:srgbClr val="686868"/>
                </a:solidFill>
                <a:ea typeface="+mn-ea"/>
                <a:cs typeface="Arial" charset="0"/>
              </a:rPr>
              <a:t>Review the IEPD package as well as the individual artifacts for conformance to NIEM </a:t>
            </a:r>
          </a:p>
          <a:p>
            <a:pPr marL="374904" indent="-192024">
              <a:spcBef>
                <a:spcPts val="0"/>
              </a:spcBef>
              <a:spcAft>
                <a:spcPts val="600"/>
              </a:spcAft>
              <a:buFont typeface="Arial"/>
              <a:buChar char="•"/>
              <a:defRPr/>
            </a:pPr>
            <a:r>
              <a:rPr lang="en-US" sz="1400" dirty="0">
                <a:solidFill>
                  <a:srgbClr val="686868"/>
                </a:solidFill>
                <a:ea typeface="+mn-ea"/>
                <a:cs typeface="Arial" charset="0"/>
              </a:rPr>
              <a:t>Multiple technical reviewers, or one very experienced reviewer, of an IEPD will help to identify </a:t>
            </a:r>
            <a:br>
              <a:rPr lang="en-US" sz="1400" dirty="0">
                <a:solidFill>
                  <a:srgbClr val="686868"/>
                </a:solidFill>
                <a:ea typeface="+mn-ea"/>
                <a:cs typeface="Arial" charset="0"/>
              </a:rPr>
            </a:br>
            <a:r>
              <a:rPr lang="en-US" sz="1400" dirty="0">
                <a:solidFill>
                  <a:srgbClr val="686868"/>
                </a:solidFill>
                <a:ea typeface="+mn-ea"/>
                <a:cs typeface="Arial" charset="0"/>
              </a:rPr>
              <a:t>issues of non-conformance within an IEPD </a:t>
            </a:r>
          </a:p>
        </p:txBody>
      </p:sp>
      <p:sp>
        <p:nvSpPr>
          <p:cNvPr id="16" name="Rectangle 15"/>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17" name="Rectangle 16"/>
          <p:cNvSpPr/>
          <p:nvPr/>
        </p:nvSpPr>
        <p:spPr>
          <a:xfrm>
            <a:off x="304800" y="335280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grpSp>
        <p:nvGrpSpPr>
          <p:cNvPr id="63494"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63495"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B47522-979D-5F43-A751-87821B94F396}" type="slidenum">
              <a:rPr lang="en-US" sz="1400">
                <a:solidFill>
                  <a:srgbClr val="FFFFFF"/>
                </a:solidFill>
                <a:latin typeface="Times New Roman" charset="0"/>
                <a:cs typeface="Times New Roman" charset="0"/>
              </a:rPr>
              <a:pPr eaLnBrk="1" hangingPunct="1"/>
              <a:t>36</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554220" y="2918084"/>
            <a:ext cx="2000344" cy="2513748"/>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8" name="Rectangle 17"/>
          <p:cNvSpPr/>
          <p:nvPr/>
        </p:nvSpPr>
        <p:spPr>
          <a:xfrm>
            <a:off x="6703695" y="2918084"/>
            <a:ext cx="2000344" cy="2513749"/>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6" name="Rectangle 15"/>
          <p:cNvSpPr/>
          <p:nvPr/>
        </p:nvSpPr>
        <p:spPr>
          <a:xfrm>
            <a:off x="2401570" y="2917621"/>
            <a:ext cx="1998726" cy="2504512"/>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2" name="Rectangle 1"/>
          <p:cNvSpPr/>
          <p:nvPr/>
        </p:nvSpPr>
        <p:spPr>
          <a:xfrm>
            <a:off x="250508" y="2917621"/>
            <a:ext cx="2018632" cy="2504512"/>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61442" name="SHP_216"/>
          <p:cNvSpPr>
            <a:spLocks noGrp="1" noChangeArrowheads="1"/>
          </p:cNvSpPr>
          <p:nvPr>
            <p:ph type="title"/>
          </p:nvPr>
        </p:nvSpPr>
        <p:spPr/>
        <p:txBody>
          <a:bodyPr>
            <a:normAutofit fontScale="90000"/>
          </a:bodyPr>
          <a:lstStyle/>
          <a:p>
            <a:pPr eaLnBrk="1" hangingPunct="1">
              <a:defRPr/>
            </a:pPr>
            <a:r>
              <a:rPr lang="en-US" sz="2800">
                <a:latin typeface="Arial" charset="0"/>
              </a:rPr>
              <a:t>IEPD Peer Review Process Example</a:t>
            </a:r>
          </a:p>
        </p:txBody>
      </p:sp>
      <p:sp>
        <p:nvSpPr>
          <p:cNvPr id="65550" name="Text Placeholder 4"/>
          <p:cNvSpPr>
            <a:spLocks noGrp="1"/>
          </p:cNvSpPr>
          <p:nvPr>
            <p:ph idx="1"/>
          </p:nvPr>
        </p:nvSpPr>
        <p:spPr>
          <a:xfrm>
            <a:off x="323850" y="1122363"/>
            <a:ext cx="8362950" cy="1030287"/>
          </a:xfrm>
        </p:spPr>
        <p:txBody>
          <a:bodyPr/>
          <a:lstStyle/>
          <a:p>
            <a:pPr marL="0" indent="0" eaLnBrk="1" hangingPunct="1">
              <a:buFont typeface="Wingdings" charset="0"/>
              <a:buNone/>
            </a:pPr>
            <a:r>
              <a:rPr lang="en-US" dirty="0" smtClean="0">
                <a:solidFill>
                  <a:srgbClr val="686868"/>
                </a:solidFill>
                <a:latin typeface="Arial" charset="0"/>
              </a:rPr>
              <a:t>As a best practice, organizations </a:t>
            </a:r>
            <a:r>
              <a:rPr lang="en-US" dirty="0">
                <a:solidFill>
                  <a:srgbClr val="686868"/>
                </a:solidFill>
                <a:latin typeface="Arial" charset="0"/>
              </a:rPr>
              <a:t>use an IEPD Peer Review Process to establish a consistent process for reviewing IEPDs</a:t>
            </a:r>
          </a:p>
        </p:txBody>
      </p:sp>
      <p:sp>
        <p:nvSpPr>
          <p:cNvPr id="5" name="Text Placeholder 14"/>
          <p:cNvSpPr txBox="1">
            <a:spLocks/>
          </p:cNvSpPr>
          <p:nvPr/>
        </p:nvSpPr>
        <p:spPr>
          <a:xfrm>
            <a:off x="249238" y="3032125"/>
            <a:ext cx="2185987" cy="844550"/>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IEPD is provided to the reviewing group for review</a:t>
            </a:r>
          </a:p>
          <a:p>
            <a:pPr marL="1588" lvl="1" fontAlgn="auto">
              <a:lnSpc>
                <a:spcPct val="110000"/>
              </a:lnSpc>
              <a:spcBef>
                <a:spcPts val="1776"/>
              </a:spcBef>
              <a:spcAft>
                <a:spcPts val="0"/>
              </a:spcAft>
              <a:buClr>
                <a:schemeClr val="tx1"/>
              </a:buClr>
              <a:buSzPct val="80000"/>
              <a:defRPr/>
            </a:pPr>
            <a:endParaRPr lang="en-US" sz="1200" kern="0" dirty="0">
              <a:solidFill>
                <a:srgbClr val="686868"/>
              </a:solidFill>
              <a:latin typeface="Arial" pitchFamily="34" charset="0"/>
              <a:ea typeface="+mn-ea"/>
              <a:cs typeface="Arial" pitchFamily="34" charset="0"/>
            </a:endParaRPr>
          </a:p>
        </p:txBody>
      </p:sp>
      <p:sp>
        <p:nvSpPr>
          <p:cNvPr id="6" name="Text Placeholder 16"/>
          <p:cNvSpPr txBox="1">
            <a:spLocks/>
          </p:cNvSpPr>
          <p:nvPr/>
        </p:nvSpPr>
        <p:spPr>
          <a:xfrm>
            <a:off x="2446338" y="3032125"/>
            <a:ext cx="1749425" cy="889000"/>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IEPD </a:t>
            </a:r>
            <a:r>
              <a:rPr lang="en-US" sz="1200" kern="0" dirty="0" smtClean="0">
                <a:solidFill>
                  <a:srgbClr val="686868"/>
                </a:solidFill>
                <a:latin typeface="Arial" pitchFamily="34" charset="0"/>
                <a:ea typeface="+mn-ea"/>
                <a:cs typeface="Arial" pitchFamily="34" charset="0"/>
              </a:rPr>
              <a:t>developer </a:t>
            </a:r>
            <a:r>
              <a:rPr lang="en-US" sz="1200" kern="0" dirty="0">
                <a:solidFill>
                  <a:srgbClr val="686868"/>
                </a:solidFill>
                <a:latin typeface="Arial" pitchFamily="34" charset="0"/>
                <a:ea typeface="+mn-ea"/>
                <a:cs typeface="Arial" pitchFamily="34" charset="0"/>
              </a:rPr>
              <a:t>briefs the reviewing group on the IEPD</a:t>
            </a:r>
          </a:p>
          <a:p>
            <a:pPr marL="1588" lvl="1" fontAlgn="auto">
              <a:lnSpc>
                <a:spcPct val="106000"/>
              </a:lnSpc>
              <a:spcBef>
                <a:spcPct val="40000"/>
              </a:spcBef>
              <a:spcAft>
                <a:spcPts val="0"/>
              </a:spcAft>
              <a:buClr>
                <a:schemeClr val="tx1"/>
              </a:buClr>
              <a:defRPr/>
            </a:pPr>
            <a:endParaRPr lang="en-US" sz="1200" kern="0" dirty="0">
              <a:solidFill>
                <a:srgbClr val="686868"/>
              </a:solidFill>
              <a:latin typeface="Arial" pitchFamily="34" charset="0"/>
              <a:ea typeface="+mn-ea"/>
              <a:cs typeface="Arial" pitchFamily="34" charset="0"/>
            </a:endParaRPr>
          </a:p>
          <a:p>
            <a:pPr fontAlgn="auto">
              <a:lnSpc>
                <a:spcPct val="106000"/>
              </a:lnSpc>
              <a:spcBef>
                <a:spcPct val="40000"/>
              </a:spcBef>
              <a:spcAft>
                <a:spcPts val="0"/>
              </a:spcAft>
              <a:buClr>
                <a:schemeClr val="tx1"/>
              </a:buClr>
              <a:buSzPct val="80000"/>
              <a:defRPr/>
            </a:pPr>
            <a:endParaRPr lang="en-US" sz="1200" kern="0" dirty="0">
              <a:solidFill>
                <a:srgbClr val="686868"/>
              </a:solidFill>
              <a:latin typeface="Arial" pitchFamily="34" charset="0"/>
              <a:ea typeface="+mn-ea"/>
              <a:cs typeface="Arial" pitchFamily="34" charset="0"/>
            </a:endParaRPr>
          </a:p>
        </p:txBody>
      </p:sp>
      <p:sp>
        <p:nvSpPr>
          <p:cNvPr id="7" name="Text Placeholder 17"/>
          <p:cNvSpPr txBox="1">
            <a:spLocks/>
          </p:cNvSpPr>
          <p:nvPr/>
        </p:nvSpPr>
        <p:spPr>
          <a:xfrm>
            <a:off x="4610100" y="3032125"/>
            <a:ext cx="1892300" cy="2220913"/>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IEPD is assessed by member(s) of the reviewing group</a:t>
            </a:r>
          </a:p>
          <a:p>
            <a:pPr marL="1588" lvl="1" fontAlgn="auto">
              <a:lnSpc>
                <a:spcPct val="110000"/>
              </a:lnSpc>
              <a:spcBef>
                <a:spcPts val="1776"/>
              </a:spcBef>
              <a:spcAft>
                <a:spcPts val="0"/>
              </a:spcAft>
              <a:buClr>
                <a:schemeClr val="tx1"/>
              </a:buClr>
              <a:defRPr/>
            </a:pPr>
            <a:r>
              <a:rPr lang="en-US" sz="1200" kern="0" dirty="0" smtClean="0">
                <a:solidFill>
                  <a:srgbClr val="686868"/>
                </a:solidFill>
                <a:latin typeface="Arial" pitchFamily="34" charset="0"/>
                <a:ea typeface="+mn-ea"/>
                <a:cs typeface="Arial" pitchFamily="34" charset="0"/>
              </a:rPr>
              <a:t>Developer provides </a:t>
            </a:r>
            <a:r>
              <a:rPr lang="en-US" sz="1200" kern="0" dirty="0">
                <a:solidFill>
                  <a:srgbClr val="686868"/>
                </a:solidFill>
                <a:latin typeface="Arial" pitchFamily="34" charset="0"/>
                <a:ea typeface="+mn-ea"/>
                <a:cs typeface="Arial" pitchFamily="34" charset="0"/>
              </a:rPr>
              <a:t>assistance to the review process, if necessary</a:t>
            </a:r>
          </a:p>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IEPD is reviewed against business requirements and NIEM specifications</a:t>
            </a:r>
          </a:p>
          <a:p>
            <a:pPr fontAlgn="auto">
              <a:lnSpc>
                <a:spcPct val="110000"/>
              </a:lnSpc>
              <a:spcBef>
                <a:spcPts val="1776"/>
              </a:spcBef>
              <a:spcAft>
                <a:spcPts val="0"/>
              </a:spcAft>
              <a:buClr>
                <a:schemeClr val="tx1"/>
              </a:buClr>
              <a:buSzPct val="80000"/>
              <a:defRPr/>
            </a:pPr>
            <a:endParaRPr lang="en-US" sz="1200" kern="0" dirty="0">
              <a:solidFill>
                <a:srgbClr val="686868"/>
              </a:solidFill>
              <a:latin typeface="Arial" pitchFamily="34" charset="0"/>
              <a:ea typeface="+mn-ea"/>
              <a:cs typeface="Arial" pitchFamily="34" charset="0"/>
            </a:endParaRPr>
          </a:p>
        </p:txBody>
      </p:sp>
      <p:sp>
        <p:nvSpPr>
          <p:cNvPr id="8" name="Text Placeholder 18"/>
          <p:cNvSpPr txBox="1">
            <a:spLocks/>
          </p:cNvSpPr>
          <p:nvPr/>
        </p:nvSpPr>
        <p:spPr>
          <a:xfrm>
            <a:off x="6786563" y="3032125"/>
            <a:ext cx="1778000" cy="2835275"/>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The IEPD is accepted by the reviewing group </a:t>
            </a:r>
          </a:p>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For reuse: IEPD should be published to an online repository to avoid duplication</a:t>
            </a:r>
          </a:p>
          <a:p>
            <a:pPr fontAlgn="auto">
              <a:lnSpc>
                <a:spcPct val="110000"/>
              </a:lnSpc>
              <a:spcBef>
                <a:spcPts val="1776"/>
              </a:spcBef>
              <a:spcAft>
                <a:spcPts val="0"/>
              </a:spcAft>
              <a:buClr>
                <a:schemeClr val="tx1"/>
              </a:buClr>
              <a:buSzPct val="80000"/>
              <a:defRPr/>
            </a:pPr>
            <a:endParaRPr lang="en-US" sz="1200" kern="0" dirty="0">
              <a:solidFill>
                <a:srgbClr val="686868"/>
              </a:solidFill>
              <a:latin typeface="Arial" pitchFamily="34" charset="0"/>
              <a:ea typeface="+mn-ea"/>
              <a:cs typeface="Arial" pitchFamily="34" charset="0"/>
            </a:endParaRPr>
          </a:p>
        </p:txBody>
      </p:sp>
      <p:sp>
        <p:nvSpPr>
          <p:cNvPr id="12" name="AutoShape 56"/>
          <p:cNvSpPr>
            <a:spLocks noChangeArrowheads="1"/>
          </p:cNvSpPr>
          <p:nvPr/>
        </p:nvSpPr>
        <p:spPr bwMode="auto">
          <a:xfrm>
            <a:off x="2381250" y="2133600"/>
            <a:ext cx="2286000" cy="792163"/>
          </a:xfrm>
          <a:prstGeom prst="chevron">
            <a:avLst>
              <a:gd name="adj" fmla="val 34534"/>
            </a:avLst>
          </a:prstGeom>
          <a:gradFill flip="none" rotWithShape="1">
            <a:gsLst>
              <a:gs pos="0">
                <a:schemeClr val="tx2">
                  <a:lumMod val="60000"/>
                  <a:lumOff val="40000"/>
                </a:schemeClr>
              </a:gs>
              <a:gs pos="100000">
                <a:srgbClr val="43689D"/>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Preliminary Review</a:t>
            </a:r>
          </a:p>
        </p:txBody>
      </p:sp>
      <p:sp>
        <p:nvSpPr>
          <p:cNvPr id="13" name="AutoShape 57"/>
          <p:cNvSpPr>
            <a:spLocks noChangeArrowheads="1"/>
          </p:cNvSpPr>
          <p:nvPr/>
        </p:nvSpPr>
        <p:spPr bwMode="auto">
          <a:xfrm>
            <a:off x="4533900" y="2133600"/>
            <a:ext cx="2286000" cy="792163"/>
          </a:xfrm>
          <a:prstGeom prst="chevron">
            <a:avLst>
              <a:gd name="adj" fmla="val 34534"/>
            </a:avLst>
          </a:prstGeom>
          <a:gradFill flip="none" rotWithShape="1">
            <a:gsLst>
              <a:gs pos="0">
                <a:schemeClr val="accent6">
                  <a:lumMod val="75000"/>
                </a:schemeClr>
              </a:gs>
              <a:gs pos="100000">
                <a:srgbClr val="B55611"/>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Detailed Review</a:t>
            </a:r>
          </a:p>
        </p:txBody>
      </p:sp>
      <p:sp>
        <p:nvSpPr>
          <p:cNvPr id="14" name="AutoShape 58"/>
          <p:cNvSpPr>
            <a:spLocks noChangeArrowheads="1"/>
          </p:cNvSpPr>
          <p:nvPr/>
        </p:nvSpPr>
        <p:spPr bwMode="auto">
          <a:xfrm>
            <a:off x="6683375" y="2133600"/>
            <a:ext cx="2286000" cy="792163"/>
          </a:xfrm>
          <a:prstGeom prst="chevron">
            <a:avLst>
              <a:gd name="adj" fmla="val 34534"/>
            </a:avLst>
          </a:prstGeom>
          <a:gradFill flip="none" rotWithShape="1">
            <a:gsLst>
              <a:gs pos="0">
                <a:schemeClr val="accent1">
                  <a:lumMod val="75000"/>
                </a:schemeClr>
              </a:gs>
              <a:gs pos="100000">
                <a:srgbClr val="2D476C"/>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Accept &amp; Publish</a:t>
            </a:r>
          </a:p>
        </p:txBody>
      </p:sp>
      <p:sp>
        <p:nvSpPr>
          <p:cNvPr id="15" name="AutoShape 59"/>
          <p:cNvSpPr>
            <a:spLocks noChangeArrowheads="1"/>
          </p:cNvSpPr>
          <p:nvPr/>
        </p:nvSpPr>
        <p:spPr bwMode="auto">
          <a:xfrm>
            <a:off x="230188" y="2133600"/>
            <a:ext cx="2286000" cy="792163"/>
          </a:xfrm>
          <a:prstGeom prst="homePlate">
            <a:avLst>
              <a:gd name="adj" fmla="val 34746"/>
            </a:avLst>
          </a:prstGeom>
          <a:gradFill flip="none" rotWithShape="1">
            <a:gsLst>
              <a:gs pos="0">
                <a:schemeClr val="accent2">
                  <a:lumMod val="60000"/>
                  <a:lumOff val="40000"/>
                </a:schemeClr>
              </a:gs>
              <a:gs pos="100000">
                <a:srgbClr val="AF7B7B"/>
              </a:gs>
            </a:gsLst>
            <a:lin ang="1620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Submit</a:t>
            </a:r>
          </a:p>
        </p:txBody>
      </p:sp>
      <p:cxnSp>
        <p:nvCxnSpPr>
          <p:cNvPr id="19" name="Straight Connector 18"/>
          <p:cNvCxnSpPr/>
          <p:nvPr/>
        </p:nvCxnSpPr>
        <p:spPr>
          <a:xfrm>
            <a:off x="4664075" y="3795713"/>
            <a:ext cx="18081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664075" y="4629150"/>
            <a:ext cx="18081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86563" y="3613150"/>
            <a:ext cx="1808162"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65562" name="Group 80"/>
          <p:cNvGrpSpPr>
            <a:grpSpLocks/>
          </p:cNvGrpSpPr>
          <p:nvPr/>
        </p:nvGrpSpPr>
        <p:grpSpPr bwMode="auto">
          <a:xfrm>
            <a:off x="7677150" y="723900"/>
            <a:ext cx="657225" cy="136525"/>
            <a:chOff x="3262391" y="4029126"/>
            <a:chExt cx="953212" cy="197077"/>
          </a:xfrm>
        </p:grpSpPr>
        <p:cxnSp>
          <p:nvCxnSpPr>
            <p:cNvPr id="25" name="Straight Connector 24"/>
            <p:cNvCxnSpPr>
              <a:endCxn id="28"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Oval 27"/>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Oval 28"/>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65563" name="Slide Number Placeholder 1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BB96AD-2DEF-8545-927C-02DC263B190D}" type="slidenum">
              <a:rPr lang="en-US" sz="1400">
                <a:solidFill>
                  <a:srgbClr val="FFFFFF"/>
                </a:solidFill>
                <a:latin typeface="Times New Roman" charset="0"/>
                <a:cs typeface="Times New Roman" charset="0"/>
              </a:rPr>
              <a:pPr eaLnBrk="1" hangingPunct="1"/>
              <a:t>37</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itle 2"/>
          <p:cNvSpPr>
            <a:spLocks noGrp="1"/>
          </p:cNvSpPr>
          <p:nvPr>
            <p:ph type="title"/>
          </p:nvPr>
        </p:nvSpPr>
        <p:spPr/>
        <p:txBody>
          <a:bodyPr>
            <a:normAutofit fontScale="90000"/>
          </a:bodyPr>
          <a:lstStyle/>
          <a:p>
            <a:pPr eaLnBrk="1" hangingPunct="1">
              <a:defRPr/>
            </a:pPr>
            <a:r>
              <a:rPr lang="en-US" sz="2800">
                <a:latin typeface="Arial" charset="0"/>
              </a:rPr>
              <a:t>Phase 6: </a:t>
            </a:r>
            <a:r>
              <a:rPr lang="en-US" sz="2800" b="0">
                <a:latin typeface="Arial" charset="0"/>
              </a:rPr>
              <a:t>Publish &amp; Implement </a:t>
            </a:r>
          </a:p>
        </p:txBody>
      </p:sp>
      <p:cxnSp>
        <p:nvCxnSpPr>
          <p:cNvPr id="7" name="Straight Connector 6"/>
          <p:cNvCxnSpPr/>
          <p:nvPr/>
        </p:nvCxnSpPr>
        <p:spPr>
          <a:xfrm>
            <a:off x="457200" y="2627313"/>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76803" name="Content Placeholder 1"/>
          <p:cNvSpPr txBox="1">
            <a:spLocks/>
          </p:cNvSpPr>
          <p:nvPr/>
        </p:nvSpPr>
        <p:spPr bwMode="auto">
          <a:xfrm>
            <a:off x="476250" y="1046163"/>
            <a:ext cx="7296150" cy="466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defRPr/>
            </a:pPr>
            <a:r>
              <a:rPr lang="en-US" sz="2200" b="1" dirty="0" smtClean="0">
                <a:solidFill>
                  <a:srgbClr val="1F497D"/>
                </a:solidFill>
              </a:rPr>
              <a:t>Purpose</a:t>
            </a:r>
          </a:p>
          <a:p>
            <a:pPr>
              <a:spcBef>
                <a:spcPts val="1200"/>
              </a:spcBef>
              <a:defRPr/>
            </a:pPr>
            <a:r>
              <a:rPr lang="en-US" sz="1600" dirty="0" smtClean="0">
                <a:solidFill>
                  <a:srgbClr val="686868"/>
                </a:solidFill>
              </a:rPr>
              <a:t>Publish the completed IEPD to a repository and then implement the information exchange in the production environment</a:t>
            </a:r>
          </a:p>
          <a:p>
            <a:pPr eaLnBrk="1" hangingPunct="1">
              <a:buFont typeface="Wingdings" charset="0"/>
              <a:buNone/>
              <a:defRPr/>
            </a:pPr>
            <a:endParaRPr lang="en-US" sz="2000" dirty="0" smtClean="0">
              <a:solidFill>
                <a:srgbClr val="595959"/>
              </a:solidFill>
            </a:endParaRPr>
          </a:p>
          <a:p>
            <a:pPr eaLnBrk="1" hangingPunct="1">
              <a:buFont typeface="Wingdings" charset="0"/>
              <a:buNone/>
              <a:defRPr/>
            </a:pPr>
            <a:endParaRPr lang="en-US" sz="2000" dirty="0" smtClean="0">
              <a:solidFill>
                <a:srgbClr val="595959"/>
              </a:solidFill>
            </a:endParaRPr>
          </a:p>
          <a:p>
            <a:pPr eaLnBrk="1" hangingPunct="1">
              <a:buFont typeface="Arial" charset="0"/>
              <a:buNone/>
              <a:defRPr/>
            </a:pPr>
            <a:r>
              <a:rPr lang="en-US" sz="2200" b="1" dirty="0" smtClean="0">
                <a:solidFill>
                  <a:srgbClr val="1F497D"/>
                </a:solidFill>
              </a:rPr>
              <a:t>Additional Insight</a:t>
            </a:r>
          </a:p>
          <a:p>
            <a:pPr>
              <a:spcBef>
                <a:spcPts val="1200"/>
              </a:spcBef>
              <a:defRPr/>
            </a:pPr>
            <a:r>
              <a:rPr lang="en-US" sz="1600" dirty="0" smtClean="0">
                <a:solidFill>
                  <a:srgbClr val="686868"/>
                </a:solidFill>
              </a:rPr>
              <a:t>There are many different options for publishing and implementing an IEPD and these decisions will largely be decided upon by available resources and organizational constraints</a:t>
            </a:r>
          </a:p>
          <a:p>
            <a:pPr>
              <a:spcBef>
                <a:spcPts val="1200"/>
              </a:spcBef>
              <a:defRPr/>
            </a:pPr>
            <a:r>
              <a:rPr lang="en-US" sz="1600" b="1" dirty="0" smtClean="0">
                <a:solidFill>
                  <a:srgbClr val="686868"/>
                </a:solidFill>
              </a:rPr>
              <a:t>Publish:  </a:t>
            </a:r>
            <a:r>
              <a:rPr lang="en-US" sz="1600" dirty="0" smtClean="0">
                <a:solidFill>
                  <a:srgbClr val="686868"/>
                </a:solidFill>
              </a:rPr>
              <a:t>To promote reuse, IEPDs can be published to a repository internal or external to an organization </a:t>
            </a:r>
          </a:p>
          <a:p>
            <a:pPr>
              <a:spcBef>
                <a:spcPts val="1200"/>
              </a:spcBef>
              <a:defRPr/>
            </a:pPr>
            <a:r>
              <a:rPr lang="en-US" sz="1600" b="1" dirty="0" smtClean="0">
                <a:solidFill>
                  <a:srgbClr val="686868"/>
                </a:solidFill>
              </a:rPr>
              <a:t>Implement:  </a:t>
            </a:r>
            <a:r>
              <a:rPr lang="en-US" sz="1600" dirty="0" smtClean="0">
                <a:solidFill>
                  <a:srgbClr val="686868"/>
                </a:solidFill>
              </a:rPr>
              <a:t>In order to maintain interoperability, NIEM does not provide implementation specifications </a:t>
            </a:r>
          </a:p>
        </p:txBody>
      </p:sp>
      <p:grpSp>
        <p:nvGrpSpPr>
          <p:cNvPr id="71684" name="Group 80"/>
          <p:cNvGrpSpPr>
            <a:grpSpLocks/>
          </p:cNvGrpSpPr>
          <p:nvPr/>
        </p:nvGrpSpPr>
        <p:grpSpPr bwMode="auto">
          <a:xfrm>
            <a:off x="7677150" y="723900"/>
            <a:ext cx="657225" cy="136525"/>
            <a:chOff x="3262391" y="4029126"/>
            <a:chExt cx="953212" cy="197077"/>
          </a:xfrm>
        </p:grpSpPr>
        <p:cxnSp>
          <p:nvCxnSpPr>
            <p:cNvPr id="11" name="Straight Connector 10"/>
            <p:cNvCxnSpPr>
              <a:endCxn id="1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1685" name="Slide Number Placeholder 8"/>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895E66-BC5C-6141-AC93-A645C22A2CFF}" type="slidenum">
              <a:rPr lang="en-US" sz="1400">
                <a:solidFill>
                  <a:srgbClr val="FFFFFF"/>
                </a:solidFill>
                <a:latin typeface="Times New Roman" charset="0"/>
                <a:cs typeface="Times New Roman" charset="0"/>
              </a:rPr>
              <a:pPr eaLnBrk="1" hangingPunct="1"/>
              <a:t>38</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Title 2"/>
          <p:cNvSpPr>
            <a:spLocks noGrp="1"/>
          </p:cNvSpPr>
          <p:nvPr>
            <p:ph type="title"/>
          </p:nvPr>
        </p:nvSpPr>
        <p:spPr>
          <a:xfrm>
            <a:off x="255588" y="131763"/>
            <a:ext cx="7832725" cy="473075"/>
          </a:xfrm>
        </p:spPr>
        <p:txBody>
          <a:bodyPr>
            <a:normAutofit fontScale="90000"/>
          </a:bodyPr>
          <a:lstStyle/>
          <a:p>
            <a:pPr eaLnBrk="1" hangingPunct="1">
              <a:defRPr/>
            </a:pPr>
            <a:r>
              <a:rPr lang="en-US" sz="2800" dirty="0">
                <a:latin typeface="Arial" charset="0"/>
              </a:rPr>
              <a:t>Publish &amp; Implement: </a:t>
            </a:r>
            <a:r>
              <a:rPr lang="en-US" sz="2800" b="0" dirty="0">
                <a:latin typeface="Arial" charset="0"/>
              </a:rPr>
              <a:t>Tactical Advice</a:t>
            </a:r>
          </a:p>
        </p:txBody>
      </p:sp>
      <p:sp>
        <p:nvSpPr>
          <p:cNvPr id="14" name="Rectangle 13"/>
          <p:cNvSpPr/>
          <p:nvPr/>
        </p:nvSpPr>
        <p:spPr>
          <a:xfrm>
            <a:off x="304800" y="1622425"/>
            <a:ext cx="8458200" cy="1425575"/>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Manage the IEPD Review Process and requested IEPD changes</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Decide on IEPD publication location(s)</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Manage the implementation of the exchange</a:t>
            </a:r>
          </a:p>
        </p:txBody>
      </p:sp>
      <p:sp>
        <p:nvSpPr>
          <p:cNvPr id="15" name="Content Placeholder 1"/>
          <p:cNvSpPr txBox="1">
            <a:spLocks/>
          </p:cNvSpPr>
          <p:nvPr/>
        </p:nvSpPr>
        <p:spPr bwMode="auto">
          <a:xfrm>
            <a:off x="304800" y="3482975"/>
            <a:ext cx="8458200" cy="1717675"/>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74904" indent="-192024">
              <a:spcBef>
                <a:spcPts val="0"/>
              </a:spcBef>
              <a:spcAft>
                <a:spcPts val="600"/>
              </a:spcAft>
              <a:buFont typeface="Arial"/>
              <a:buChar char="•"/>
              <a:defRPr/>
            </a:pPr>
            <a:r>
              <a:rPr lang="en-US" sz="1400" dirty="0">
                <a:solidFill>
                  <a:srgbClr val="686868"/>
                </a:solidFill>
                <a:cs typeface="Arial" charset="0"/>
              </a:rPr>
              <a:t>T</a:t>
            </a:r>
            <a:r>
              <a:rPr lang="en-US" sz="1400" dirty="0">
                <a:solidFill>
                  <a:srgbClr val="686868"/>
                </a:solidFill>
                <a:ea typeface="+mn-ea"/>
                <a:cs typeface="Arial" charset="0"/>
              </a:rPr>
              <a:t>he IEPD review process might be iterative and could concurrently be completed with implementation</a:t>
            </a:r>
          </a:p>
          <a:p>
            <a:pPr marL="374904" indent="-192024">
              <a:spcBef>
                <a:spcPts val="0"/>
              </a:spcBef>
              <a:spcAft>
                <a:spcPts val="600"/>
              </a:spcAft>
              <a:buFont typeface="Arial"/>
              <a:buChar char="•"/>
              <a:defRPr/>
            </a:pPr>
            <a:r>
              <a:rPr lang="en-US" sz="1400" dirty="0">
                <a:solidFill>
                  <a:srgbClr val="686868"/>
                </a:solidFill>
                <a:ea typeface="+mn-ea"/>
                <a:cs typeface="Arial" charset="0"/>
              </a:rPr>
              <a:t>Multiple IEPD publication repositories exist; project managers should decide on publication locations that maximize IEPD reuse</a:t>
            </a:r>
          </a:p>
          <a:p>
            <a:pPr marL="374904" indent="-192024">
              <a:spcBef>
                <a:spcPts val="0"/>
              </a:spcBef>
              <a:spcAft>
                <a:spcPts val="600"/>
              </a:spcAft>
              <a:buFont typeface="Arial"/>
              <a:buChar char="•"/>
              <a:defRPr/>
            </a:pPr>
            <a:r>
              <a:rPr lang="en-US" sz="1400" dirty="0">
                <a:solidFill>
                  <a:srgbClr val="686868"/>
                </a:solidFill>
                <a:ea typeface="+mn-ea"/>
                <a:cs typeface="Arial" charset="0"/>
              </a:rPr>
              <a:t>Implementation of an information exchange is outside the scope of NIEM</a:t>
            </a:r>
          </a:p>
        </p:txBody>
      </p:sp>
      <p:sp>
        <p:nvSpPr>
          <p:cNvPr id="16" name="Rectangle 15"/>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17" name="Rectangle 16"/>
          <p:cNvSpPr/>
          <p:nvPr/>
        </p:nvSpPr>
        <p:spPr>
          <a:xfrm>
            <a:off x="304800" y="296545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grpSp>
        <p:nvGrpSpPr>
          <p:cNvPr id="73734"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3735"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D83BFD4-4F25-A141-8138-E8D6CFDD2BDD}" type="slidenum">
              <a:rPr lang="en-US" sz="1400">
                <a:solidFill>
                  <a:srgbClr val="FFFFFF"/>
                </a:solidFill>
                <a:latin typeface="Times New Roman" charset="0"/>
                <a:cs typeface="Times New Roman" charset="0"/>
              </a:rPr>
              <a:pPr eaLnBrk="1" hangingPunct="1"/>
              <a:t>39</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2"/>
          <p:cNvSpPr>
            <a:spLocks noGrp="1"/>
          </p:cNvSpPr>
          <p:nvPr>
            <p:ph type="title"/>
          </p:nvPr>
        </p:nvSpPr>
        <p:spPr/>
        <p:txBody>
          <a:bodyPr/>
          <a:lstStyle/>
          <a:p>
            <a:pPr eaLnBrk="1" fontAlgn="auto" hangingPunct="1">
              <a:spcAft>
                <a:spcPts val="0"/>
              </a:spcAft>
              <a:defRPr/>
            </a:pPr>
            <a:r>
              <a:rPr lang="en-US" dirty="0" smtClean="0">
                <a:latin typeface="Arial" charset="0"/>
                <a:ea typeface="+mj-ea"/>
                <a:cs typeface="Arial" charset="0"/>
              </a:rPr>
              <a:t>Agenda</a:t>
            </a:r>
            <a:endParaRPr lang="en-US" dirty="0">
              <a:latin typeface="Arial" charset="0"/>
              <a:ea typeface="+mj-ea"/>
              <a:cs typeface="Arial" charset="0"/>
            </a:endParaRPr>
          </a:p>
        </p:txBody>
      </p:sp>
      <p:grpSp>
        <p:nvGrpSpPr>
          <p:cNvPr id="13314" name="Group 4"/>
          <p:cNvGrpSpPr>
            <a:grpSpLocks/>
          </p:cNvGrpSpPr>
          <p:nvPr/>
        </p:nvGrpSpPr>
        <p:grpSpPr bwMode="auto">
          <a:xfrm>
            <a:off x="439738" y="1417638"/>
            <a:ext cx="8091487" cy="733425"/>
            <a:chOff x="439682" y="1259060"/>
            <a:chExt cx="8091215" cy="733232"/>
          </a:xfrm>
        </p:grpSpPr>
        <p:sp>
          <p:nvSpPr>
            <p:cNvPr id="13324" name="TextBox 5"/>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a:solidFill>
                    <a:schemeClr val="tx2"/>
                  </a:solidFill>
                </a:rPr>
                <a:t>NIEM in Review</a:t>
              </a:r>
              <a:endParaRPr lang="en-US" sz="1600">
                <a:solidFill>
                  <a:srgbClr val="595959"/>
                </a:solidFill>
              </a:endParaRPr>
            </a:p>
          </p:txBody>
        </p:sp>
        <p:cxnSp>
          <p:nvCxnSpPr>
            <p:cNvPr id="7" name="Straight Connector 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Action Button: Forward or Next 7">
              <a:hlinkClick r:id="rId3"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3315" name="Group 8"/>
          <p:cNvGrpSpPr>
            <a:grpSpLocks/>
          </p:cNvGrpSpPr>
          <p:nvPr/>
        </p:nvGrpSpPr>
        <p:grpSpPr bwMode="auto">
          <a:xfrm>
            <a:off x="439739" y="2307020"/>
            <a:ext cx="8091486" cy="1005855"/>
            <a:chOff x="439683" y="1107081"/>
            <a:chExt cx="8091214" cy="1005591"/>
          </a:xfrm>
        </p:grpSpPr>
        <p:sp>
          <p:nvSpPr>
            <p:cNvPr id="13321" name="TextBox 9"/>
            <p:cNvSpPr txBox="1">
              <a:spLocks noChangeArrowheads="1"/>
            </p:cNvSpPr>
            <p:nvPr/>
          </p:nvSpPr>
          <p:spPr bwMode="auto">
            <a:xfrm>
              <a:off x="439683" y="1107081"/>
              <a:ext cx="6856248" cy="86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a:t>
              </a:r>
              <a:r>
                <a:rPr lang="en-US" sz="2500" b="1" dirty="0" smtClean="0">
                  <a:solidFill>
                    <a:schemeClr val="tx2"/>
                  </a:solidFill>
                </a:rPr>
                <a:t>Information Exchange (IEPD) </a:t>
              </a:r>
              <a:r>
                <a:rPr lang="en-US" sz="2500" b="1" dirty="0">
                  <a:solidFill>
                    <a:schemeClr val="tx2"/>
                  </a:solidFill>
                </a:rPr>
                <a:t>Development Lifecycle</a:t>
              </a:r>
              <a:endParaRPr lang="en-US" sz="1600" dirty="0">
                <a:solidFill>
                  <a:srgbClr val="595959"/>
                </a:solidFill>
              </a:endParaRPr>
            </a:p>
          </p:txBody>
        </p:sp>
        <p:cxnSp>
          <p:nvCxnSpPr>
            <p:cNvPr id="11" name="Straight Connector 10"/>
            <p:cNvCxnSpPr/>
            <p:nvPr/>
          </p:nvCxnSpPr>
          <p:spPr>
            <a:xfrm>
              <a:off x="542866" y="211267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Action Button: Forward or Next 11">
              <a:hlinkClick r:id="rId4"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3316" name="Group 12"/>
          <p:cNvGrpSpPr>
            <a:grpSpLocks/>
          </p:cNvGrpSpPr>
          <p:nvPr/>
        </p:nvGrpSpPr>
        <p:grpSpPr bwMode="auto">
          <a:xfrm>
            <a:off x="439738" y="3532184"/>
            <a:ext cx="8091487" cy="701676"/>
            <a:chOff x="439682" y="1290800"/>
            <a:chExt cx="8091215" cy="701492"/>
          </a:xfrm>
        </p:grpSpPr>
        <p:sp>
          <p:nvSpPr>
            <p:cNvPr id="13318" name="TextBox 13"/>
            <p:cNvSpPr txBox="1">
              <a:spLocks noChangeArrowheads="1"/>
            </p:cNvSpPr>
            <p:nvPr/>
          </p:nvSpPr>
          <p:spPr bwMode="auto">
            <a:xfrm>
              <a:off x="439682" y="129080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a:solidFill>
                    <a:schemeClr val="tx2"/>
                  </a:solidFill>
                </a:rPr>
                <a:t>Conclusion</a:t>
              </a:r>
              <a:endParaRPr lang="en-US" sz="1600">
                <a:solidFill>
                  <a:srgbClr val="595959"/>
                </a:solidFill>
              </a:endParaRPr>
            </a:p>
          </p:txBody>
        </p:sp>
        <p:cxnSp>
          <p:nvCxnSpPr>
            <p:cNvPr id="15" name="Straight Connector 1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Action Button: Forward or Next 15">
              <a:hlinkClick r:id="rId5"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sp>
        <p:nvSpPr>
          <p:cNvPr id="13317"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0A9131-4560-BD49-B11D-1ED58F9B13C9}" type="slidenum">
              <a:rPr lang="en-US" sz="1400">
                <a:solidFill>
                  <a:srgbClr val="FFFFFF"/>
                </a:solidFill>
                <a:latin typeface="Times New Roman" charset="0"/>
                <a:cs typeface="Times New Roman" charset="0"/>
              </a:rPr>
              <a:pPr eaLnBrk="1" hangingPunct="1"/>
              <a:t>4</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2"/>
          <p:cNvSpPr>
            <a:spLocks noGrp="1"/>
          </p:cNvSpPr>
          <p:nvPr>
            <p:ph type="title"/>
          </p:nvPr>
        </p:nvSpPr>
        <p:spPr/>
        <p:txBody>
          <a:bodyPr>
            <a:normAutofit fontScale="90000"/>
          </a:bodyPr>
          <a:lstStyle/>
          <a:p>
            <a:pPr eaLnBrk="1" hangingPunct="1">
              <a:defRPr/>
            </a:pPr>
            <a:r>
              <a:rPr lang="en-US" sz="2800">
                <a:latin typeface="Arial" charset="0"/>
              </a:rPr>
              <a:t>Common Exchange Risks</a:t>
            </a:r>
          </a:p>
        </p:txBody>
      </p:sp>
      <p:graphicFrame>
        <p:nvGraphicFramePr>
          <p:cNvPr id="18" name="Table 17"/>
          <p:cNvGraphicFramePr>
            <a:graphicFrameLocks noGrp="1"/>
          </p:cNvGraphicFramePr>
          <p:nvPr>
            <p:extLst>
              <p:ext uri="{D42A27DB-BD31-4B8C-83A1-F6EECF244321}">
                <p14:modId xmlns:p14="http://schemas.microsoft.com/office/powerpoint/2010/main" val="3925044377"/>
              </p:ext>
            </p:extLst>
          </p:nvPr>
        </p:nvGraphicFramePr>
        <p:xfrm>
          <a:off x="323850" y="1122363"/>
          <a:ext cx="8285163" cy="4706936"/>
        </p:xfrm>
        <a:graphic>
          <a:graphicData uri="http://schemas.openxmlformats.org/drawingml/2006/table">
            <a:tbl>
              <a:tblPr firstRow="1" bandRow="1">
                <a:tableStyleId>{E8034E78-7F5D-4C2E-B375-FC64B27BC917}</a:tableStyleId>
              </a:tblPr>
              <a:tblGrid>
                <a:gridCol w="2042299"/>
                <a:gridCol w="3121432"/>
                <a:gridCol w="3121432"/>
              </a:tblGrid>
              <a:tr h="765387">
                <a:tc>
                  <a:txBody>
                    <a:bodyPr/>
                    <a:lstStyle/>
                    <a:p>
                      <a:pPr marL="0" algn="ctr"/>
                      <a:r>
                        <a:rPr lang="en-US" sz="2500" dirty="0" smtClean="0">
                          <a:latin typeface="+mj-lt"/>
                          <a:cs typeface="!PaulMaul"/>
                        </a:rPr>
                        <a:t>RISK</a:t>
                      </a:r>
                      <a:endParaRPr lang="en-US" sz="2500" dirty="0">
                        <a:latin typeface="+mj-lt"/>
                        <a:cs typeface="!PaulMaul"/>
                      </a:endParaRPr>
                    </a:p>
                  </a:txBody>
                  <a:tcPr marL="91437" marR="91437" marT="45726" marB="4572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2500" dirty="0" smtClean="0">
                          <a:latin typeface="+mj-lt"/>
                          <a:cs typeface="!PaulMaul"/>
                        </a:rPr>
                        <a:t>PROBLEM</a:t>
                      </a:r>
                      <a:endParaRPr lang="en-US" sz="2500" dirty="0">
                        <a:latin typeface="+mj-lt"/>
                        <a:cs typeface="!PaulMaul"/>
                      </a:endParaRPr>
                    </a:p>
                  </a:txBody>
                  <a:tcPr marL="91437" marR="91437" marT="45726" marB="4572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2500" dirty="0" smtClean="0">
                          <a:latin typeface="+mj-lt"/>
                          <a:cs typeface="!PaulMaul"/>
                        </a:rPr>
                        <a:t>MITIGATION</a:t>
                      </a:r>
                      <a:endParaRPr lang="en-US" sz="2500" dirty="0">
                        <a:latin typeface="+mj-lt"/>
                        <a:cs typeface="!PaulMaul"/>
                      </a:endParaRPr>
                    </a:p>
                  </a:txBody>
                  <a:tcPr marL="91437" marR="91437" marT="45726" marB="4572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1229474">
                <a:tc>
                  <a:txBody>
                    <a:bodyPr/>
                    <a:lstStyle/>
                    <a:p>
                      <a:pPr algn="ctr" fontAlgn="auto">
                        <a:spcBef>
                          <a:spcPts val="0"/>
                        </a:spcBef>
                        <a:spcAft>
                          <a:spcPts val="0"/>
                        </a:spcAft>
                        <a:defRPr/>
                      </a:pPr>
                      <a:r>
                        <a:rPr lang="en-US" sz="1800" b="1" dirty="0" smtClean="0">
                          <a:solidFill>
                            <a:srgbClr val="686868"/>
                          </a:solidFill>
                          <a:latin typeface="Arial" pitchFamily="34" charset="0"/>
                          <a:cs typeface="Arial" pitchFamily="34" charset="0"/>
                        </a:rPr>
                        <a:t>Dependency of Deliverables</a:t>
                      </a:r>
                      <a:endParaRPr lang="en-US" sz="18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IEPD deliverables are very closely correlated and a mistake in one can cause significant rework in others</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Project managers need to make certain that early deliverables are thoroughly reviewed during the development process</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1482601">
                <a:tc>
                  <a:txBody>
                    <a:bodyPr/>
                    <a:lstStyle/>
                    <a:p>
                      <a:pPr algn="ctr" fontAlgn="auto">
                        <a:spcBef>
                          <a:spcPts val="0"/>
                        </a:spcBef>
                        <a:spcAft>
                          <a:spcPts val="0"/>
                        </a:spcAft>
                        <a:defRPr/>
                      </a:pPr>
                      <a:r>
                        <a:rPr lang="en-US" sz="1800" b="1" dirty="0" smtClean="0">
                          <a:solidFill>
                            <a:srgbClr val="686868"/>
                          </a:solidFill>
                          <a:latin typeface="Arial" pitchFamily="34" charset="0"/>
                          <a:cs typeface="Arial" pitchFamily="34" charset="0"/>
                        </a:rPr>
                        <a:t>Barriers to Collaboration</a:t>
                      </a:r>
                      <a:endParaRPr lang="en-US" sz="18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Reaching agreement with exchange partners regarding requirements and other items can delay the start of development</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Establishing working groups, holding consensus meetings, and other methods have worked for many organizations in the past</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1229474">
                <a:tc>
                  <a:txBody>
                    <a:bodyPr/>
                    <a:lstStyle/>
                    <a:p>
                      <a:pPr algn="ctr" fontAlgn="auto">
                        <a:spcBef>
                          <a:spcPts val="0"/>
                        </a:spcBef>
                        <a:spcAft>
                          <a:spcPts val="0"/>
                        </a:spcAft>
                        <a:defRPr/>
                      </a:pPr>
                      <a:r>
                        <a:rPr lang="en-US" sz="1800" b="1" dirty="0" smtClean="0">
                          <a:solidFill>
                            <a:srgbClr val="686868"/>
                          </a:solidFill>
                          <a:latin typeface="Arial" pitchFamily="34" charset="0"/>
                          <a:cs typeface="Arial" pitchFamily="34" charset="0"/>
                        </a:rPr>
                        <a:t>Implementing</a:t>
                      </a:r>
                      <a:br>
                        <a:rPr lang="en-US" sz="1800" b="1" dirty="0" smtClean="0">
                          <a:solidFill>
                            <a:srgbClr val="686868"/>
                          </a:solidFill>
                          <a:latin typeface="Arial" pitchFamily="34" charset="0"/>
                          <a:cs typeface="Arial" pitchFamily="34" charset="0"/>
                        </a:rPr>
                      </a:br>
                      <a:r>
                        <a:rPr lang="en-US" sz="1800" b="1" dirty="0" smtClean="0">
                          <a:solidFill>
                            <a:srgbClr val="686868"/>
                          </a:solidFill>
                          <a:latin typeface="Arial" pitchFamily="34" charset="0"/>
                          <a:cs typeface="Arial" pitchFamily="34" charset="0"/>
                        </a:rPr>
                        <a:t>an IEPD</a:t>
                      </a:r>
                      <a:endParaRPr lang="en-US" sz="18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Lack of business documentation hampers maintenance of the IEPD and limits reuse</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Ensure both business and technology requirements gathered appropriately throughout IEPD Lifecycle</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pSp>
        <p:nvGrpSpPr>
          <p:cNvPr id="75797" name="Group 80"/>
          <p:cNvGrpSpPr>
            <a:grpSpLocks/>
          </p:cNvGrpSpPr>
          <p:nvPr/>
        </p:nvGrpSpPr>
        <p:grpSpPr bwMode="auto">
          <a:xfrm>
            <a:off x="7677150" y="723900"/>
            <a:ext cx="657225" cy="136525"/>
            <a:chOff x="3262391" y="4029126"/>
            <a:chExt cx="953212" cy="197077"/>
          </a:xfrm>
        </p:grpSpPr>
        <p:cxnSp>
          <p:nvCxnSpPr>
            <p:cNvPr id="21" name="Straight Connector 20"/>
            <p:cNvCxnSpPr>
              <a:endCxn id="2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Oval 24"/>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5798" name="Slide Number Placeholder 18"/>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D4199F-593C-4F4D-8250-56E438A11920}" type="slidenum">
              <a:rPr lang="en-US" sz="1400">
                <a:solidFill>
                  <a:srgbClr val="FFFFFF"/>
                </a:solidFill>
                <a:latin typeface="Times New Roman" charset="0"/>
                <a:cs typeface="Times New Roman" charset="0"/>
              </a:rPr>
              <a:pPr eaLnBrk="1" hangingPunct="1"/>
              <a:t>40</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2"/>
          <p:cNvSpPr>
            <a:spLocks noGrp="1"/>
          </p:cNvSpPr>
          <p:nvPr>
            <p:ph type="title"/>
          </p:nvPr>
        </p:nvSpPr>
        <p:spPr/>
        <p:txBody>
          <a:bodyPr>
            <a:normAutofit fontScale="90000"/>
          </a:bodyPr>
          <a:lstStyle/>
          <a:p>
            <a:pPr eaLnBrk="1" hangingPunct="1">
              <a:defRPr/>
            </a:pPr>
            <a:r>
              <a:rPr lang="en-US" sz="2800">
                <a:latin typeface="Arial" charset="0"/>
              </a:rPr>
              <a:t>Maintain an Exchange</a:t>
            </a:r>
          </a:p>
        </p:txBody>
      </p:sp>
      <p:grpSp>
        <p:nvGrpSpPr>
          <p:cNvPr id="77828" name="Group 80"/>
          <p:cNvGrpSpPr>
            <a:grpSpLocks/>
          </p:cNvGrpSpPr>
          <p:nvPr/>
        </p:nvGrpSpPr>
        <p:grpSpPr bwMode="auto">
          <a:xfrm>
            <a:off x="7677150" y="723900"/>
            <a:ext cx="657225" cy="136525"/>
            <a:chOff x="3262391" y="4029126"/>
            <a:chExt cx="953212" cy="197077"/>
          </a:xfrm>
        </p:grpSpPr>
        <p:cxnSp>
          <p:nvCxnSpPr>
            <p:cNvPr id="36" name="Straight Connector 35"/>
            <p:cNvCxnSpPr>
              <a:endCxn id="39"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Oval 39"/>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29" name="Slide Number Placeholder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C41BF68-EBCC-1140-A084-520E2D54700F}" type="slidenum">
              <a:rPr lang="en-US" sz="1400">
                <a:solidFill>
                  <a:srgbClr val="FFFFFF"/>
                </a:solidFill>
                <a:latin typeface="Times New Roman" charset="0"/>
                <a:cs typeface="Times New Roman" charset="0"/>
              </a:rPr>
              <a:pPr eaLnBrk="1" hangingPunct="1"/>
              <a:t>41</a:t>
            </a:fld>
            <a:endParaRPr lang="en-US" sz="1400">
              <a:solidFill>
                <a:srgbClr val="FFFFFF"/>
              </a:solidFill>
              <a:latin typeface="Times New Roman" charset="0"/>
              <a:cs typeface="Times New Roman" charset="0"/>
            </a:endParaRPr>
          </a:p>
        </p:txBody>
      </p:sp>
      <p:sp>
        <p:nvSpPr>
          <p:cNvPr id="44" name="Rounded Rectangle 43"/>
          <p:cNvSpPr/>
          <p:nvPr/>
        </p:nvSpPr>
        <p:spPr bwMode="auto">
          <a:xfrm>
            <a:off x="6084219" y="2154341"/>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endParaRPr lang="en-US" b="1" spc="-50" dirty="0">
              <a:solidFill>
                <a:srgbClr val="304776"/>
              </a:solidFill>
              <a:latin typeface="Arial"/>
              <a:cs typeface="Arial"/>
            </a:endParaRPr>
          </a:p>
          <a:p>
            <a:pPr algn="ctr">
              <a:lnSpc>
                <a:spcPts val="2360"/>
              </a:lnSpc>
              <a:defRPr/>
            </a:pPr>
            <a:r>
              <a:rPr lang="en-US" b="1" spc="-50" dirty="0">
                <a:solidFill>
                  <a:srgbClr val="304776"/>
                </a:solidFill>
                <a:latin typeface="Arial"/>
                <a:cs typeface="Arial"/>
              </a:rPr>
              <a:t>Choosing to not maintain an IEPD inhibits re-use within and outside the organization. </a:t>
            </a:r>
          </a:p>
        </p:txBody>
      </p:sp>
      <p:grpSp>
        <p:nvGrpSpPr>
          <p:cNvPr id="46" name="Group 45"/>
          <p:cNvGrpSpPr/>
          <p:nvPr/>
        </p:nvGrpSpPr>
        <p:grpSpPr>
          <a:xfrm>
            <a:off x="7117975" y="2429427"/>
            <a:ext cx="468741" cy="553998"/>
            <a:chOff x="7383097" y="2200715"/>
            <a:chExt cx="468741" cy="553998"/>
          </a:xfrm>
        </p:grpSpPr>
        <p:sp>
          <p:nvSpPr>
            <p:cNvPr id="48" name="Oval 47"/>
            <p:cNvSpPr/>
            <p:nvPr/>
          </p:nvSpPr>
          <p:spPr>
            <a:xfrm>
              <a:off x="7383097" y="2251364"/>
              <a:ext cx="468741" cy="468741"/>
            </a:xfrm>
            <a:prstGeom prst="ellipse">
              <a:avLst/>
            </a:prstGeom>
            <a:solidFill>
              <a:schemeClr val="accent6">
                <a:lumMod val="50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7466236" y="2200715"/>
              <a:ext cx="312781" cy="553998"/>
            </a:xfrm>
            <a:prstGeom prst="rect">
              <a:avLst/>
            </a:prstGeom>
            <a:noFill/>
          </p:spPr>
          <p:txBody>
            <a:bodyPr wrap="none" rtlCol="0">
              <a:spAutoFit/>
            </a:bodyPr>
            <a:lstStyle/>
            <a:p>
              <a:r>
                <a:rPr lang="en-US" sz="3000" b="1" dirty="0" smtClean="0">
                  <a:solidFill>
                    <a:schemeClr val="bg1"/>
                  </a:solidFill>
                </a:rPr>
                <a:t>!</a:t>
              </a:r>
            </a:p>
          </p:txBody>
        </p:sp>
      </p:grpSp>
      <p:sp>
        <p:nvSpPr>
          <p:cNvPr id="31" name="Content Placeholder 8"/>
          <p:cNvSpPr>
            <a:spLocks noGrp="1"/>
          </p:cNvSpPr>
          <p:nvPr>
            <p:ph idx="1"/>
          </p:nvPr>
        </p:nvSpPr>
        <p:spPr>
          <a:xfrm>
            <a:off x="255754" y="919151"/>
            <a:ext cx="8362731" cy="1128417"/>
          </a:xfrm>
        </p:spPr>
        <p:txBody>
          <a:bodyPr>
            <a:normAutofit/>
          </a:bodyPr>
          <a:lstStyle/>
          <a:p>
            <a:pPr marL="0" indent="0">
              <a:buNone/>
            </a:pPr>
            <a:r>
              <a:rPr lang="en-US" dirty="0">
                <a:solidFill>
                  <a:srgbClr val="686868"/>
                </a:solidFill>
              </a:rPr>
              <a:t>After the project is complete, the IEPD needs to be </a:t>
            </a:r>
            <a:br>
              <a:rPr lang="en-US" dirty="0">
                <a:solidFill>
                  <a:srgbClr val="686868"/>
                </a:solidFill>
              </a:rPr>
            </a:br>
            <a:r>
              <a:rPr lang="en-US" dirty="0">
                <a:solidFill>
                  <a:srgbClr val="686868"/>
                </a:solidFill>
              </a:rPr>
              <a:t>maintained throughout its existence.</a:t>
            </a:r>
          </a:p>
        </p:txBody>
      </p:sp>
      <p:graphicFrame>
        <p:nvGraphicFramePr>
          <p:cNvPr id="34" name="Table 33"/>
          <p:cNvGraphicFramePr>
            <a:graphicFrameLocks noGrp="1"/>
          </p:cNvGraphicFramePr>
          <p:nvPr>
            <p:extLst>
              <p:ext uri="{D42A27DB-BD31-4B8C-83A1-F6EECF244321}">
                <p14:modId xmlns:p14="http://schemas.microsoft.com/office/powerpoint/2010/main" val="3990579377"/>
              </p:ext>
            </p:extLst>
          </p:nvPr>
        </p:nvGraphicFramePr>
        <p:xfrm>
          <a:off x="349469" y="1828861"/>
          <a:ext cx="5339326" cy="4048735"/>
        </p:xfrm>
        <a:graphic>
          <a:graphicData uri="http://schemas.openxmlformats.org/drawingml/2006/table">
            <a:tbl>
              <a:tblPr firstRow="1" bandRow="1">
                <a:tableStyleId>{E8034E78-7F5D-4C2E-B375-FC64B27BC917}</a:tableStyleId>
              </a:tblPr>
              <a:tblGrid>
                <a:gridCol w="842022"/>
                <a:gridCol w="4497304"/>
              </a:tblGrid>
              <a:tr h="558739">
                <a:tc gridSpan="2">
                  <a:txBody>
                    <a:bodyPr/>
                    <a:lstStyle/>
                    <a:p>
                      <a:pPr marL="0" algn="ctr">
                        <a:lnSpc>
                          <a:spcPts val="2500"/>
                        </a:lnSpc>
                      </a:pPr>
                      <a:r>
                        <a:rPr lang="en-US" sz="2500" dirty="0">
                          <a:latin typeface="Arial"/>
                          <a:cs typeface="Arial"/>
                        </a:rPr>
                        <a:t>To sustain an IEPD:</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hMerge="1">
                  <a:txBody>
                    <a:bodyPr/>
                    <a:lstStyle/>
                    <a:p>
                      <a:pPr marL="0" algn="ctr"/>
                      <a:endParaRPr lang="en-US" sz="2500"/>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797596">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r>
                        <a:rPr lang="en-US" sz="1500" dirty="0" smtClean="0">
                          <a:solidFill>
                            <a:srgbClr val="686868"/>
                          </a:solidFill>
                          <a:latin typeface="Arial"/>
                          <a:cs typeface="Arial"/>
                        </a:rPr>
                        <a:t>Ensure that any changes to an information exchange are correctly reflected within the IEPD.</a:t>
                      </a:r>
                      <a:endParaRPr lang="en-US" sz="1500" dirty="0">
                        <a:solidFill>
                          <a:srgbClr val="686868"/>
                        </a:solidFill>
                        <a:latin typeface="Arial"/>
                        <a:cs typeface="Aria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934770">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r>
                        <a:rPr lang="en-US" sz="1500" dirty="0">
                          <a:solidFill>
                            <a:srgbClr val="686868"/>
                          </a:solidFill>
                          <a:latin typeface="Arial"/>
                          <a:cs typeface="Arial"/>
                        </a:rPr>
                        <a:t>A governance process, if applicable, should be established to actively manage the changes identified for an IEPD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934770">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500" dirty="0" smtClean="0">
                          <a:solidFill>
                            <a:srgbClr val="686868"/>
                          </a:solidFill>
                          <a:latin typeface="Arial"/>
                          <a:cs typeface="Arial"/>
                        </a:rPr>
                        <a:t>Over time, the technical architecture of the information exchange is likely to change; update the IEPD to reflect these changes</a:t>
                      </a:r>
                      <a:endParaRPr lang="en-US" sz="1500" dirty="0">
                        <a:solidFill>
                          <a:srgbClr val="686868"/>
                        </a:solidFill>
                        <a:latin typeface="Arial"/>
                        <a:cs typeface="Aria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822860">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38100" cap="flat" cmpd="sng" algn="ctr">
                      <a:solidFill>
                        <a:prstClr val="white">
                          <a:lumMod val="85000"/>
                        </a:prstClr>
                      </a:solidFill>
                      <a:prstDash val="solid"/>
                      <a:round/>
                      <a:headEnd type="none" w="med" len="med"/>
                      <a:tailEnd type="none" w="med" len="med"/>
                    </a:lnB>
                  </a:tcPr>
                </a:tc>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500" dirty="0" smtClean="0">
                          <a:solidFill>
                            <a:srgbClr val="686868"/>
                          </a:solidFill>
                          <a:latin typeface="Arial"/>
                          <a:cs typeface="Arial"/>
                        </a:rPr>
                        <a:t>Once changes are made to the IEPD, publish a new version of the IEPD within online repositories 	</a:t>
                      </a:r>
                      <a:endParaRPr lang="en-US" sz="1500" dirty="0">
                        <a:solidFill>
                          <a:srgbClr val="686868"/>
                        </a:solidFill>
                        <a:latin typeface="Arial"/>
                        <a:cs typeface="Aria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38100" cap="flat" cmpd="sng" algn="ctr">
                      <a:solidFill>
                        <a:prstClr val="white">
                          <a:lumMod val="85000"/>
                        </a:prstClr>
                      </a:solidFill>
                      <a:prstDash val="solid"/>
                      <a:round/>
                      <a:headEnd type="none" w="med" len="med"/>
                      <a:tailEnd type="none" w="med" len="med"/>
                    </a:lnB>
                  </a:tcPr>
                </a:tc>
              </a:tr>
            </a:tbl>
          </a:graphicData>
        </a:graphic>
      </p:graphicFrame>
      <p:grpSp>
        <p:nvGrpSpPr>
          <p:cNvPr id="42" name="Group 41"/>
          <p:cNvGrpSpPr/>
          <p:nvPr/>
        </p:nvGrpSpPr>
        <p:grpSpPr>
          <a:xfrm>
            <a:off x="547761" y="2518329"/>
            <a:ext cx="468741" cy="468741"/>
            <a:chOff x="335614" y="2358739"/>
            <a:chExt cx="593436" cy="593436"/>
          </a:xfrm>
        </p:grpSpPr>
        <p:sp>
          <p:nvSpPr>
            <p:cNvPr id="45" name="Oval 44"/>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7" name="Picture 46"/>
            <p:cNvPicPr>
              <a:picLocks noChangeAspect="1"/>
            </p:cNvPicPr>
            <p:nvPr/>
          </p:nvPicPr>
          <p:blipFill>
            <a:blip r:embed="rId3"/>
            <a:stretch>
              <a:fillRect/>
            </a:stretch>
          </p:blipFill>
          <p:spPr>
            <a:xfrm>
              <a:off x="454532" y="2459180"/>
              <a:ext cx="342900" cy="368300"/>
            </a:xfrm>
            <a:prstGeom prst="rect">
              <a:avLst/>
            </a:prstGeom>
          </p:spPr>
        </p:pic>
      </p:grpSp>
      <p:grpSp>
        <p:nvGrpSpPr>
          <p:cNvPr id="49" name="Group 48"/>
          <p:cNvGrpSpPr/>
          <p:nvPr/>
        </p:nvGrpSpPr>
        <p:grpSpPr>
          <a:xfrm>
            <a:off x="547761" y="3456977"/>
            <a:ext cx="468741" cy="468741"/>
            <a:chOff x="335614" y="2358739"/>
            <a:chExt cx="593436" cy="593436"/>
          </a:xfrm>
        </p:grpSpPr>
        <p:sp>
          <p:nvSpPr>
            <p:cNvPr id="54" name="Oval 53"/>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5" name="Picture 54"/>
            <p:cNvPicPr>
              <a:picLocks noChangeAspect="1"/>
            </p:cNvPicPr>
            <p:nvPr/>
          </p:nvPicPr>
          <p:blipFill>
            <a:blip r:embed="rId3"/>
            <a:stretch>
              <a:fillRect/>
            </a:stretch>
          </p:blipFill>
          <p:spPr>
            <a:xfrm>
              <a:off x="454532" y="2459180"/>
              <a:ext cx="342900" cy="368300"/>
            </a:xfrm>
            <a:prstGeom prst="rect">
              <a:avLst/>
            </a:prstGeom>
          </p:spPr>
        </p:pic>
      </p:grpSp>
      <p:grpSp>
        <p:nvGrpSpPr>
          <p:cNvPr id="56" name="Group 55"/>
          <p:cNvGrpSpPr/>
          <p:nvPr/>
        </p:nvGrpSpPr>
        <p:grpSpPr>
          <a:xfrm>
            <a:off x="547761" y="4327800"/>
            <a:ext cx="468741" cy="468741"/>
            <a:chOff x="335614" y="2358739"/>
            <a:chExt cx="593436" cy="593436"/>
          </a:xfrm>
        </p:grpSpPr>
        <p:sp>
          <p:nvSpPr>
            <p:cNvPr id="57" name="Oval 56"/>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8" name="Picture 57"/>
            <p:cNvPicPr>
              <a:picLocks noChangeAspect="1"/>
            </p:cNvPicPr>
            <p:nvPr/>
          </p:nvPicPr>
          <p:blipFill>
            <a:blip r:embed="rId3"/>
            <a:stretch>
              <a:fillRect/>
            </a:stretch>
          </p:blipFill>
          <p:spPr>
            <a:xfrm>
              <a:off x="454532" y="2459180"/>
              <a:ext cx="342900" cy="368300"/>
            </a:xfrm>
            <a:prstGeom prst="rect">
              <a:avLst/>
            </a:prstGeom>
          </p:spPr>
        </p:pic>
      </p:grpSp>
      <p:grpSp>
        <p:nvGrpSpPr>
          <p:cNvPr id="59" name="Group 58"/>
          <p:cNvGrpSpPr/>
          <p:nvPr/>
        </p:nvGrpSpPr>
        <p:grpSpPr>
          <a:xfrm>
            <a:off x="547761" y="5222169"/>
            <a:ext cx="468741" cy="468741"/>
            <a:chOff x="335614" y="2358739"/>
            <a:chExt cx="593436" cy="593436"/>
          </a:xfrm>
        </p:grpSpPr>
        <p:sp>
          <p:nvSpPr>
            <p:cNvPr id="60" name="Oval 59"/>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1" name="Picture 60"/>
            <p:cNvPicPr>
              <a:picLocks noChangeAspect="1"/>
            </p:cNvPicPr>
            <p:nvPr/>
          </p:nvPicPr>
          <p:blipFill>
            <a:blip r:embed="rId3"/>
            <a:stretch>
              <a:fillRect/>
            </a:stretch>
          </p:blipFill>
          <p:spPr>
            <a:xfrm>
              <a:off x="454532" y="2459180"/>
              <a:ext cx="342900" cy="368300"/>
            </a:xfrm>
            <a:prstGeom prst="rect">
              <a:avLst/>
            </a:prstGeom>
          </p:spPr>
        </p:pic>
      </p:gr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708275"/>
            <a:ext cx="5745163" cy="892175"/>
          </a:xfrm>
        </p:spPr>
        <p:txBody>
          <a:bodyPr/>
          <a:lstStyle/>
          <a:p>
            <a:pPr eaLnBrk="1" hangingPunct="1">
              <a:defRPr/>
            </a:pPr>
            <a:r>
              <a:rPr lang="en-US" dirty="0" smtClean="0"/>
              <a:t>Conclusion</a:t>
            </a:r>
            <a:endParaRPr lang="en-US" dirty="0"/>
          </a:p>
        </p:txBody>
      </p:sp>
      <p:sp>
        <p:nvSpPr>
          <p:cNvPr id="81922"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5B5EB7-2B1B-444B-B07D-52AF624E2A30}" type="slidenum">
              <a:rPr lang="en-US" sz="1400">
                <a:solidFill>
                  <a:srgbClr val="FFFFFF"/>
                </a:solidFill>
                <a:latin typeface="Times New Roman" charset="0"/>
                <a:cs typeface="Times New Roman" charset="0"/>
              </a:rPr>
              <a:pPr eaLnBrk="1" hangingPunct="1"/>
              <a:t>42</a:t>
            </a:fld>
            <a:endParaRPr lang="en-US" sz="1400">
              <a:solidFill>
                <a:srgbClr val="FFFFFF"/>
              </a:solidFill>
              <a:latin typeface="Times New Roman" charset="0"/>
              <a:cs typeface="Times New Roman" charset="0"/>
            </a:endParaRPr>
          </a:p>
        </p:txBody>
      </p:sp>
      <p:grpSp>
        <p:nvGrpSpPr>
          <p:cNvPr id="81923" name="Group 5"/>
          <p:cNvGrpSpPr>
            <a:grpSpLocks/>
          </p:cNvGrpSpPr>
          <p:nvPr/>
        </p:nvGrpSpPr>
        <p:grpSpPr bwMode="auto">
          <a:xfrm>
            <a:off x="7167563" y="295275"/>
            <a:ext cx="1736725" cy="774700"/>
            <a:chOff x="7167149" y="295879"/>
            <a:chExt cx="1736872" cy="773588"/>
          </a:xfrm>
        </p:grpSpPr>
        <p:grpSp>
          <p:nvGrpSpPr>
            <p:cNvPr id="81927" name="Group 6"/>
            <p:cNvGrpSpPr>
              <a:grpSpLocks/>
            </p:cNvGrpSpPr>
            <p:nvPr/>
          </p:nvGrpSpPr>
          <p:grpSpPr bwMode="auto">
            <a:xfrm>
              <a:off x="7650281" y="616679"/>
              <a:ext cx="775510" cy="160464"/>
              <a:chOff x="3637621" y="4029126"/>
              <a:chExt cx="952460" cy="197077"/>
            </a:xfrm>
          </p:grpSpPr>
          <p:cxnSp>
            <p:nvCxnSpPr>
              <p:cNvPr id="10" name="Straight Connector 9"/>
              <p:cNvCxnSpPr>
                <a:endCxn id="13" idx="2"/>
              </p:cNvCxnSpPr>
              <p:nvPr/>
            </p:nvCxnSpPr>
            <p:spPr>
              <a:xfrm>
                <a:off x="3705263" y="4127701"/>
                <a:ext cx="688312"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637018"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Oval 11"/>
              <p:cNvSpPr/>
              <p:nvPr/>
            </p:nvSpPr>
            <p:spPr>
              <a:xfrm>
                <a:off x="4009446" y="4028407"/>
                <a:ext cx="196939"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p:nvPr/>
            </p:nvSpPr>
            <p:spPr>
              <a:xfrm>
                <a:off x="4393575"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81928" name="TextBox 7"/>
            <p:cNvSpPr txBox="1">
              <a:spLocks noChangeArrowheads="1"/>
            </p:cNvSpPr>
            <p:nvPr/>
          </p:nvSpPr>
          <p:spPr bwMode="auto">
            <a:xfrm>
              <a:off x="7167149" y="295879"/>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rgbClr val="D9D9D9"/>
                  </a:solidFill>
                  <a:cs typeface="Arial" charset="0"/>
                </a:rPr>
                <a:t>Course Progress</a:t>
              </a:r>
            </a:p>
          </p:txBody>
        </p:sp>
        <p:sp>
          <p:nvSpPr>
            <p:cNvPr id="81929" name="TextBox 8"/>
            <p:cNvSpPr txBox="1">
              <a:spLocks noChangeArrowheads="1"/>
            </p:cNvSpPr>
            <p:nvPr/>
          </p:nvSpPr>
          <p:spPr bwMode="auto">
            <a:xfrm>
              <a:off x="7167149" y="790514"/>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solidFill>
                    <a:srgbClr val="D9D9D9"/>
                  </a:solidFill>
                  <a:cs typeface="Arial" charset="0"/>
                </a:rPr>
                <a:t>90% complete</a:t>
              </a:r>
            </a:p>
          </p:txBody>
        </p:sp>
      </p:grpSp>
      <p:grpSp>
        <p:nvGrpSpPr>
          <p:cNvPr id="81924" name="Group 13"/>
          <p:cNvGrpSpPr>
            <a:grpSpLocks/>
          </p:cNvGrpSpPr>
          <p:nvPr/>
        </p:nvGrpSpPr>
        <p:grpSpPr bwMode="auto">
          <a:xfrm>
            <a:off x="1930400" y="2606675"/>
            <a:ext cx="5364163" cy="1003300"/>
            <a:chOff x="762000" y="2606675"/>
            <a:chExt cx="7831138" cy="1003300"/>
          </a:xfrm>
        </p:grpSpPr>
        <p:cxnSp>
          <p:nvCxnSpPr>
            <p:cNvPr id="15" name="Straight Connector 14"/>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2"/>
          <p:cNvSpPr>
            <a:spLocks noGrp="1"/>
          </p:cNvSpPr>
          <p:nvPr>
            <p:ph type="title"/>
          </p:nvPr>
        </p:nvSpPr>
        <p:spPr/>
        <p:txBody>
          <a:bodyPr>
            <a:normAutofit fontScale="90000"/>
          </a:bodyPr>
          <a:lstStyle/>
          <a:p>
            <a:pPr eaLnBrk="1" hangingPunct="1">
              <a:defRPr/>
            </a:pPr>
            <a:r>
              <a:rPr lang="en-US" sz="2800" dirty="0">
                <a:latin typeface="Arial" charset="0"/>
              </a:rPr>
              <a:t>Learning Recap</a:t>
            </a:r>
          </a:p>
        </p:txBody>
      </p:sp>
      <p:sp>
        <p:nvSpPr>
          <p:cNvPr id="3" name="TextBox 2"/>
          <p:cNvSpPr txBox="1"/>
          <p:nvPr/>
        </p:nvSpPr>
        <p:spPr>
          <a:xfrm>
            <a:off x="80963" y="2981325"/>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grpSp>
        <p:nvGrpSpPr>
          <p:cNvPr id="83973" name="Group 80"/>
          <p:cNvGrpSpPr>
            <a:grpSpLocks/>
          </p:cNvGrpSpPr>
          <p:nvPr/>
        </p:nvGrpSpPr>
        <p:grpSpPr bwMode="auto">
          <a:xfrm>
            <a:off x="7677150" y="723900"/>
            <a:ext cx="657225" cy="136525"/>
            <a:chOff x="3262391" y="4029126"/>
            <a:chExt cx="953211" cy="197077"/>
          </a:xfrm>
        </p:grpSpPr>
        <p:cxnSp>
          <p:nvCxnSpPr>
            <p:cNvPr id="12" name="Straight Connector 11"/>
            <p:cNvCxnSpPr>
              <a:endCxn id="15" idx="6"/>
            </p:cNvCxnSpPr>
            <p:nvPr/>
          </p:nvCxnSpPr>
          <p:spPr>
            <a:xfrm>
              <a:off x="3363698"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3635387" y="4029126"/>
              <a:ext cx="19570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4017592" y="4029126"/>
              <a:ext cx="198010" cy="197077"/>
            </a:xfrm>
            <a:prstGeom prst="ellipse">
              <a:avLst/>
            </a:prstGeom>
            <a:solidFill>
              <a:srgbClr val="5EABA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p:nvPr/>
          </p:nvSpPr>
          <p:spPr>
            <a:xfrm>
              <a:off x="401759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397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E9F6348-9D82-E143-935E-10A69496C259}" type="slidenum">
              <a:rPr lang="en-US" sz="1400">
                <a:solidFill>
                  <a:srgbClr val="FFFFFF"/>
                </a:solidFill>
                <a:latin typeface="Times New Roman" charset="0"/>
                <a:cs typeface="Times New Roman" charset="0"/>
              </a:rPr>
              <a:pPr eaLnBrk="1" hangingPunct="1"/>
              <a:t>43</a:t>
            </a:fld>
            <a:endParaRPr lang="en-US" sz="1400">
              <a:solidFill>
                <a:srgbClr val="FFFFFF"/>
              </a:solidFill>
              <a:latin typeface="Times New Roman" charset="0"/>
              <a:cs typeface="Times New Roman" charset="0"/>
            </a:endParaRPr>
          </a:p>
        </p:txBody>
      </p:sp>
      <p:sp>
        <p:nvSpPr>
          <p:cNvPr id="19" name="Content Placeholder 2"/>
          <p:cNvSpPr>
            <a:spLocks noGrp="1"/>
          </p:cNvSpPr>
          <p:nvPr>
            <p:ph idx="1"/>
          </p:nvPr>
        </p:nvSpPr>
        <p:spPr>
          <a:xfrm>
            <a:off x="323850" y="1111250"/>
            <a:ext cx="7753350" cy="1593850"/>
          </a:xfrm>
        </p:spPr>
        <p:txBody>
          <a:bodyPr/>
          <a:lstStyle/>
          <a:p>
            <a:pPr marL="0" indent="0" eaLnBrk="1" hangingPunct="1">
              <a:buNone/>
            </a:pPr>
            <a:r>
              <a:rPr lang="en-US" sz="2300" dirty="0">
                <a:solidFill>
                  <a:srgbClr val="686868"/>
                </a:solidFill>
                <a:latin typeface="Arial" charset="0"/>
              </a:rPr>
              <a:t>This course should now enable </a:t>
            </a:r>
            <a:r>
              <a:rPr lang="en-US" sz="2300" dirty="0" smtClean="0">
                <a:solidFill>
                  <a:srgbClr val="686868"/>
                </a:solidFill>
                <a:latin typeface="Arial" charset="0"/>
              </a:rPr>
              <a:t>you </a:t>
            </a:r>
            <a:r>
              <a:rPr lang="en-US" sz="2300" dirty="0">
                <a:solidFill>
                  <a:srgbClr val="686868"/>
                </a:solidFill>
                <a:latin typeface="Arial" charset="0"/>
              </a:rPr>
              <a:t>to successfully coordinate information </a:t>
            </a:r>
            <a:r>
              <a:rPr lang="en-US" sz="2300" dirty="0" smtClean="0">
                <a:solidFill>
                  <a:srgbClr val="686868"/>
                </a:solidFill>
                <a:latin typeface="Arial" charset="0"/>
              </a:rPr>
              <a:t>sharing </a:t>
            </a:r>
            <a:r>
              <a:rPr lang="en-US" sz="2300" dirty="0">
                <a:solidFill>
                  <a:srgbClr val="686868"/>
                </a:solidFill>
                <a:latin typeface="Arial" charset="0"/>
              </a:rPr>
              <a:t>projects using the NIEM </a:t>
            </a:r>
            <a:r>
              <a:rPr lang="en-US" sz="2300" dirty="0" smtClean="0">
                <a:solidFill>
                  <a:srgbClr val="686868"/>
                </a:solidFill>
                <a:latin typeface="Arial" charset="0"/>
              </a:rPr>
              <a:t>Information Exchange (IEPD) Development </a:t>
            </a:r>
            <a:r>
              <a:rPr lang="en-US" sz="2300" dirty="0">
                <a:solidFill>
                  <a:srgbClr val="686868"/>
                </a:solidFill>
                <a:latin typeface="Arial" charset="0"/>
              </a:rPr>
              <a:t>Lifecycle.</a:t>
            </a:r>
          </a:p>
        </p:txBody>
      </p:sp>
      <p:cxnSp>
        <p:nvCxnSpPr>
          <p:cNvPr id="20" name="Straight Connector 19"/>
          <p:cNvCxnSpPr/>
          <p:nvPr/>
        </p:nvCxnSpPr>
        <p:spPr>
          <a:xfrm>
            <a:off x="388938" y="2660015"/>
            <a:ext cx="780256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Content Placeholder 2"/>
          <p:cNvSpPr txBox="1">
            <a:spLocks/>
          </p:cNvSpPr>
          <p:nvPr/>
        </p:nvSpPr>
        <p:spPr>
          <a:xfrm>
            <a:off x="323850" y="3022600"/>
            <a:ext cx="8362950" cy="258445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b="1" dirty="0" smtClean="0">
                <a:solidFill>
                  <a:srgbClr val="1F497D"/>
                </a:solidFill>
              </a:rPr>
              <a:t>You should now be able to:</a:t>
            </a:r>
          </a:p>
          <a:p>
            <a:pPr>
              <a:spcBef>
                <a:spcPts val="1032"/>
              </a:spcBef>
              <a:defRPr/>
            </a:pPr>
            <a:r>
              <a:rPr lang="en-US" sz="1800" dirty="0">
                <a:solidFill>
                  <a:srgbClr val="686868"/>
                </a:solidFill>
              </a:rPr>
              <a:t>Summarize each phase of  the NIEM </a:t>
            </a:r>
            <a:r>
              <a:rPr lang="en-US" sz="1800" dirty="0" smtClean="0">
                <a:solidFill>
                  <a:srgbClr val="686868"/>
                </a:solidFill>
              </a:rPr>
              <a:t>Information Exchange (IEPD) Development </a:t>
            </a:r>
            <a:r>
              <a:rPr lang="en-US" sz="1800" dirty="0">
                <a:solidFill>
                  <a:srgbClr val="686868"/>
                </a:solidFill>
              </a:rPr>
              <a:t>Lifecycle </a:t>
            </a:r>
          </a:p>
          <a:p>
            <a:pPr>
              <a:spcBef>
                <a:spcPts val="1032"/>
              </a:spcBef>
              <a:defRPr/>
            </a:pPr>
            <a:r>
              <a:rPr lang="en-US" sz="1800" dirty="0">
                <a:solidFill>
                  <a:srgbClr val="686868"/>
                </a:solidFill>
              </a:rPr>
              <a:t>Apply NIEM </a:t>
            </a:r>
            <a:r>
              <a:rPr lang="en-US" sz="1800" dirty="0" smtClean="0">
                <a:solidFill>
                  <a:srgbClr val="686868"/>
                </a:solidFill>
              </a:rPr>
              <a:t>Information Exchange (IEPD) </a:t>
            </a:r>
            <a:r>
              <a:rPr lang="en-US" sz="1800" dirty="0">
                <a:solidFill>
                  <a:srgbClr val="686868"/>
                </a:solidFill>
              </a:rPr>
              <a:t>Development Lifecycle </a:t>
            </a:r>
            <a:br>
              <a:rPr lang="en-US" sz="1800" dirty="0">
                <a:solidFill>
                  <a:srgbClr val="686868"/>
                </a:solidFill>
              </a:rPr>
            </a:br>
            <a:r>
              <a:rPr lang="en-US" sz="1800" dirty="0">
                <a:solidFill>
                  <a:srgbClr val="686868"/>
                </a:solidFill>
              </a:rPr>
              <a:t>phases to your </a:t>
            </a:r>
            <a:r>
              <a:rPr lang="en-US" sz="1800" dirty="0" smtClean="0">
                <a:solidFill>
                  <a:srgbClr val="686868"/>
                </a:solidFill>
              </a:rPr>
              <a:t>effort</a:t>
            </a:r>
            <a:endParaRPr lang="en-US" sz="1800" dirty="0">
              <a:solidFill>
                <a:srgbClr val="686868"/>
              </a:solidFill>
            </a:endParaRPr>
          </a:p>
          <a:p>
            <a:pPr>
              <a:spcBef>
                <a:spcPts val="1032"/>
              </a:spcBef>
              <a:defRPr/>
            </a:pPr>
            <a:r>
              <a:rPr lang="en-US" sz="1800" dirty="0">
                <a:solidFill>
                  <a:srgbClr val="686868"/>
                </a:solidFill>
              </a:rPr>
              <a:t>Identify common exchange risks</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HP_216"/>
          <p:cNvSpPr>
            <a:spLocks noGrp="1" noChangeArrowheads="1"/>
          </p:cNvSpPr>
          <p:nvPr>
            <p:ph type="title"/>
          </p:nvPr>
        </p:nvSpPr>
        <p:spPr/>
        <p:txBody>
          <a:bodyPr>
            <a:normAutofit fontScale="90000"/>
          </a:bodyPr>
          <a:lstStyle/>
          <a:p>
            <a:pPr eaLnBrk="1" hangingPunct="1">
              <a:defRPr/>
            </a:pPr>
            <a:r>
              <a:rPr lang="en-US" sz="2800">
                <a:latin typeface="Arial" charset="0"/>
              </a:rPr>
              <a:t>Additional NIEM Resources</a:t>
            </a:r>
          </a:p>
        </p:txBody>
      </p:sp>
      <p:sp>
        <p:nvSpPr>
          <p:cNvPr id="51" name="Rectangle 50"/>
          <p:cNvSpPr/>
          <p:nvPr/>
        </p:nvSpPr>
        <p:spPr bwMode="auto">
          <a:xfrm>
            <a:off x="2832100" y="2770188"/>
            <a:ext cx="5902325" cy="1431925"/>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2" name="Rectangle 51"/>
          <p:cNvSpPr/>
          <p:nvPr/>
        </p:nvSpPr>
        <p:spPr bwMode="auto">
          <a:xfrm>
            <a:off x="2832100" y="4592638"/>
            <a:ext cx="6083300" cy="1489075"/>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6021" name="TextBox 3"/>
          <p:cNvSpPr txBox="1">
            <a:spLocks noChangeArrowheads="1"/>
          </p:cNvSpPr>
          <p:nvPr/>
        </p:nvSpPr>
        <p:spPr bwMode="auto">
          <a:xfrm>
            <a:off x="1260475" y="1422400"/>
            <a:ext cx="1863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chemeClr val="bg1"/>
                </a:solidFill>
                <a:cs typeface="Arial" charset="0"/>
              </a:rPr>
              <a:t>Documentation </a:t>
            </a:r>
          </a:p>
          <a:p>
            <a:pPr eaLnBrk="1" hangingPunct="1"/>
            <a:r>
              <a:rPr lang="en-US" sz="1800" b="1" dirty="0">
                <a:solidFill>
                  <a:schemeClr val="bg1"/>
                </a:solidFill>
                <a:cs typeface="Arial" charset="0"/>
              </a:rPr>
              <a:t>and Standards</a:t>
            </a:r>
          </a:p>
        </p:txBody>
      </p:sp>
      <p:sp>
        <p:nvSpPr>
          <p:cNvPr id="86022" name="TextBox 23"/>
          <p:cNvSpPr txBox="1">
            <a:spLocks noChangeArrowheads="1"/>
          </p:cNvSpPr>
          <p:nvPr/>
        </p:nvSpPr>
        <p:spPr bwMode="auto">
          <a:xfrm>
            <a:off x="1260475" y="2967038"/>
            <a:ext cx="24685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chemeClr val="bg1"/>
                </a:solidFill>
                <a:cs typeface="Arial" charset="0"/>
              </a:rPr>
              <a:t>Training </a:t>
            </a:r>
          </a:p>
          <a:p>
            <a:pPr eaLnBrk="1" hangingPunct="1"/>
            <a:r>
              <a:rPr lang="en-US" sz="1800" b="1">
                <a:solidFill>
                  <a:schemeClr val="bg1"/>
                </a:solidFill>
                <a:cs typeface="Arial" charset="0"/>
              </a:rPr>
              <a:t>and Technical Assistance</a:t>
            </a:r>
          </a:p>
        </p:txBody>
      </p:sp>
      <p:sp>
        <p:nvSpPr>
          <p:cNvPr id="86023" name="TextBox 25"/>
          <p:cNvSpPr txBox="1">
            <a:spLocks noChangeArrowheads="1"/>
          </p:cNvSpPr>
          <p:nvPr/>
        </p:nvSpPr>
        <p:spPr bwMode="auto">
          <a:xfrm>
            <a:off x="1260475" y="4918075"/>
            <a:ext cx="2468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chemeClr val="bg1"/>
                </a:solidFill>
                <a:cs typeface="Arial" charset="0"/>
              </a:rPr>
              <a:t>Tools</a:t>
            </a:r>
          </a:p>
        </p:txBody>
      </p:sp>
      <p:grpSp>
        <p:nvGrpSpPr>
          <p:cNvPr id="86024" name="Group 80"/>
          <p:cNvGrpSpPr>
            <a:grpSpLocks/>
          </p:cNvGrpSpPr>
          <p:nvPr/>
        </p:nvGrpSpPr>
        <p:grpSpPr bwMode="auto">
          <a:xfrm>
            <a:off x="7677150" y="723900"/>
            <a:ext cx="657225" cy="136525"/>
            <a:chOff x="3262391" y="4029126"/>
            <a:chExt cx="953211" cy="197077"/>
          </a:xfrm>
        </p:grpSpPr>
        <p:cxnSp>
          <p:nvCxnSpPr>
            <p:cNvPr id="28" name="Straight Connector 27"/>
            <p:cNvCxnSpPr>
              <a:endCxn id="32" idx="6"/>
            </p:cNvCxnSpPr>
            <p:nvPr/>
          </p:nvCxnSpPr>
          <p:spPr>
            <a:xfrm>
              <a:off x="3363698"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Oval 29"/>
            <p:cNvSpPr/>
            <p:nvPr/>
          </p:nvSpPr>
          <p:spPr>
            <a:xfrm>
              <a:off x="3635387" y="4029126"/>
              <a:ext cx="19570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Oval 31"/>
            <p:cNvSpPr/>
            <p:nvPr/>
          </p:nvSpPr>
          <p:spPr>
            <a:xfrm>
              <a:off x="4017592" y="4029126"/>
              <a:ext cx="198010" cy="197077"/>
            </a:xfrm>
            <a:prstGeom prst="ellipse">
              <a:avLst/>
            </a:prstGeom>
            <a:solidFill>
              <a:srgbClr val="5EABA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 name="Oval 3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p:nvPr/>
          </p:nvSpPr>
          <p:spPr>
            <a:xfrm>
              <a:off x="401759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6025"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D87EA95-2212-0A45-989F-47D84ADF1968}" type="slidenum">
              <a:rPr lang="en-US" sz="1400">
                <a:solidFill>
                  <a:srgbClr val="FFFFFF"/>
                </a:solidFill>
                <a:latin typeface="Times New Roman" charset="0"/>
                <a:cs typeface="Times New Roman" charset="0"/>
              </a:rPr>
              <a:pPr eaLnBrk="1" hangingPunct="1"/>
              <a:t>44</a:t>
            </a:fld>
            <a:endParaRPr lang="en-US" sz="1400">
              <a:solidFill>
                <a:srgbClr val="FFFFFF"/>
              </a:solidFill>
              <a:latin typeface="Times New Roman" charset="0"/>
              <a:cs typeface="Times New Roman" charset="0"/>
            </a:endParaRPr>
          </a:p>
        </p:txBody>
      </p:sp>
      <p:grpSp>
        <p:nvGrpSpPr>
          <p:cNvPr id="86027" name="Group 24"/>
          <p:cNvGrpSpPr>
            <a:grpSpLocks/>
          </p:cNvGrpSpPr>
          <p:nvPr/>
        </p:nvGrpSpPr>
        <p:grpSpPr bwMode="auto">
          <a:xfrm>
            <a:off x="458788" y="2733675"/>
            <a:ext cx="8121650" cy="1843088"/>
            <a:chOff x="880081" y="2744095"/>
            <a:chExt cx="7608149" cy="1842654"/>
          </a:xfrm>
        </p:grpSpPr>
        <p:cxnSp>
          <p:nvCxnSpPr>
            <p:cNvPr id="26" name="Straight Connector 25"/>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0" name="Oval 39"/>
          <p:cNvSpPr/>
          <p:nvPr/>
        </p:nvSpPr>
        <p:spPr>
          <a:xfrm>
            <a:off x="1023938" y="129063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6029" name="Rectangle 40"/>
          <p:cNvSpPr>
            <a:spLocks noChangeArrowheads="1"/>
          </p:cNvSpPr>
          <p:nvPr/>
        </p:nvSpPr>
        <p:spPr bwMode="auto">
          <a:xfrm>
            <a:off x="458788" y="1985963"/>
            <a:ext cx="1781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DOCUMENTATION</a:t>
            </a:r>
            <a:br>
              <a:rPr lang="en-US" sz="1400" b="1">
                <a:solidFill>
                  <a:srgbClr val="57AAAE"/>
                </a:solidFill>
              </a:rPr>
            </a:br>
            <a:r>
              <a:rPr lang="en-US" sz="1400" b="1">
                <a:solidFill>
                  <a:srgbClr val="57AAAE"/>
                </a:solidFill>
              </a:rPr>
              <a:t> AND STANDARDS</a:t>
            </a:r>
          </a:p>
        </p:txBody>
      </p:sp>
      <p:sp>
        <p:nvSpPr>
          <p:cNvPr id="42" name="Oval 41"/>
          <p:cNvSpPr/>
          <p:nvPr/>
        </p:nvSpPr>
        <p:spPr>
          <a:xfrm>
            <a:off x="1023938" y="2914650"/>
            <a:ext cx="649287" cy="64928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6031" name="Rectangle 42"/>
          <p:cNvSpPr>
            <a:spLocks noChangeArrowheads="1"/>
          </p:cNvSpPr>
          <p:nvPr/>
        </p:nvSpPr>
        <p:spPr bwMode="auto">
          <a:xfrm>
            <a:off x="684213" y="3608388"/>
            <a:ext cx="13287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TRAINING &amp; </a:t>
            </a:r>
            <a:br>
              <a:rPr lang="en-US" sz="1400" b="1">
                <a:solidFill>
                  <a:srgbClr val="57AAAE"/>
                </a:solidFill>
              </a:rPr>
            </a:br>
            <a:r>
              <a:rPr lang="en-US" sz="1400" b="1">
                <a:solidFill>
                  <a:srgbClr val="57AAAE"/>
                </a:solidFill>
              </a:rPr>
              <a:t>TECHNICAL </a:t>
            </a:r>
            <a:br>
              <a:rPr lang="en-US" sz="1400" b="1">
                <a:solidFill>
                  <a:srgbClr val="57AAAE"/>
                </a:solidFill>
              </a:rPr>
            </a:br>
            <a:r>
              <a:rPr lang="en-US" sz="1400" b="1">
                <a:solidFill>
                  <a:srgbClr val="57AAAE"/>
                </a:solidFill>
              </a:rPr>
              <a:t>ASSISTANCE</a:t>
            </a:r>
          </a:p>
        </p:txBody>
      </p:sp>
      <p:sp>
        <p:nvSpPr>
          <p:cNvPr id="44" name="Oval 43"/>
          <p:cNvSpPr/>
          <p:nvPr/>
        </p:nvSpPr>
        <p:spPr>
          <a:xfrm>
            <a:off x="1023938" y="489108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033" name="Rectangle 44"/>
          <p:cNvSpPr>
            <a:spLocks noChangeArrowheads="1"/>
          </p:cNvSpPr>
          <p:nvPr/>
        </p:nvSpPr>
        <p:spPr bwMode="auto">
          <a:xfrm>
            <a:off x="949325" y="5586413"/>
            <a:ext cx="800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TOOLS</a:t>
            </a:r>
          </a:p>
        </p:txBody>
      </p:sp>
      <p:sp>
        <p:nvSpPr>
          <p:cNvPr id="86035"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chemeClr val="tx2"/>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chemeClr val="tx2"/>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3"/>
              </a:rPr>
              <a:t>NIEM.gov</a:t>
            </a:r>
            <a:r>
              <a:rPr lang="en-US" sz="1500" dirty="0">
                <a:solidFill>
                  <a:srgbClr val="595959"/>
                </a:solidFill>
                <a:cs typeface="Arial" charset="0"/>
                <a:hlinkClick r:id="rId3"/>
              </a:rPr>
              <a:t>/</a:t>
            </a:r>
            <a:r>
              <a:rPr lang="en-US" sz="1500" dirty="0" smtClean="0">
                <a:solidFill>
                  <a:srgbClr val="595959"/>
                </a:solidFill>
                <a:cs typeface="Arial" charset="0"/>
                <a:hlinkClick r:id="rId3"/>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4"/>
              </a:rPr>
              <a:t>NIEM.gov</a:t>
            </a:r>
            <a:r>
              <a:rPr lang="en-US" sz="1500" dirty="0">
                <a:solidFill>
                  <a:srgbClr val="595959"/>
                </a:solidFill>
                <a:cs typeface="Arial" charset="0"/>
                <a:hlinkClick r:id="rId4"/>
              </a:rPr>
              <a:t>/</a:t>
            </a:r>
            <a:r>
              <a:rPr lang="en-US" sz="1500" dirty="0" smtClean="0">
                <a:solidFill>
                  <a:srgbClr val="595959"/>
                </a:solidFill>
                <a:cs typeface="Arial" charset="0"/>
                <a:hlinkClick r:id="rId4"/>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5"/>
              </a:rPr>
              <a:t>NIEM.gov</a:t>
            </a:r>
            <a:r>
              <a:rPr lang="en-US" sz="1500" dirty="0">
                <a:solidFill>
                  <a:srgbClr val="595959"/>
                </a:solidFill>
                <a:cs typeface="Arial" charset="0"/>
                <a:hlinkClick r:id="rId5"/>
              </a:rPr>
              <a:t>/</a:t>
            </a:r>
            <a:r>
              <a:rPr lang="en-US" sz="1500" dirty="0" smtClean="0">
                <a:solidFill>
                  <a:srgbClr val="595959"/>
                </a:solidFill>
                <a:cs typeface="Arial" charset="0"/>
                <a:hlinkClick r:id="rId5"/>
              </a:rPr>
              <a:t>contactus</a:t>
            </a:r>
            <a:endParaRPr lang="en-US" sz="1500" dirty="0">
              <a:solidFill>
                <a:srgbClr val="595959"/>
              </a:solidFill>
              <a:cs typeface="Arial" charset="0"/>
            </a:endParaRPr>
          </a:p>
        </p:txBody>
      </p:sp>
      <p:sp>
        <p:nvSpPr>
          <p:cNvPr id="86037" name="Content Placeholder 22"/>
          <p:cNvSpPr txBox="1">
            <a:spLocks/>
          </p:cNvSpPr>
          <p:nvPr/>
        </p:nvSpPr>
        <p:spPr bwMode="auto">
          <a:xfrm>
            <a:off x="2390071" y="4796283"/>
            <a:ext cx="3140012" cy="109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chemeClr val="tx2"/>
              </a:buClr>
              <a:buFont typeface="Arial" charset="0"/>
              <a:buNone/>
            </a:pPr>
            <a:r>
              <a:rPr lang="en-US" sz="1600" b="1" dirty="0" smtClean="0">
                <a:solidFill>
                  <a:srgbClr val="1F497D"/>
                </a:solidFill>
                <a:cs typeface="Arial" charset="0"/>
              </a:rPr>
              <a:t>Available tools for developers: Visit </a:t>
            </a:r>
            <a:r>
              <a:rPr lang="en-US" sz="1600" b="1" dirty="0">
                <a:solidFill>
                  <a:srgbClr val="1F497D"/>
                </a:solidFill>
                <a:cs typeface="Arial" charset="0"/>
              </a:rPr>
              <a:t>the </a:t>
            </a:r>
            <a:r>
              <a:rPr lang="en-US" sz="1600" b="1" dirty="0" smtClean="0">
                <a:solidFill>
                  <a:srgbClr val="1F497D"/>
                </a:solidFill>
                <a:cs typeface="Arial" charset="0"/>
              </a:rPr>
              <a:t>NIEM </a:t>
            </a:r>
            <a:r>
              <a:rPr lang="en-US" sz="1600" b="1" dirty="0">
                <a:solidFill>
                  <a:srgbClr val="1F497D"/>
                </a:solidFill>
                <a:cs typeface="Arial" charset="0"/>
              </a:rPr>
              <a:t>Tools Catalog </a:t>
            </a:r>
            <a:r>
              <a:rPr lang="en-US" sz="1600" b="1" dirty="0" smtClean="0">
                <a:solidFill>
                  <a:srgbClr val="1F497D"/>
                </a:solidFill>
                <a:cs typeface="Arial" charset="0"/>
              </a:rPr>
              <a:t>today!</a:t>
            </a:r>
          </a:p>
          <a:p>
            <a:pPr eaLnBrk="1" hangingPunct="1">
              <a:spcBef>
                <a:spcPts val="0"/>
              </a:spcBef>
              <a:spcAft>
                <a:spcPts val="600"/>
              </a:spcAft>
              <a:buClr>
                <a:schemeClr val="tx2"/>
              </a:buClr>
            </a:pPr>
            <a:r>
              <a:rPr lang="en-US" sz="1600" dirty="0">
                <a:solidFill>
                  <a:srgbClr val="000000"/>
                </a:solidFill>
                <a:cs typeface="Arial" charset="0"/>
                <a:hlinkClick r:id="rId6"/>
              </a:rPr>
              <a:t>NIEM.gov/</a:t>
            </a:r>
            <a:r>
              <a:rPr lang="en-US" sz="1600" dirty="0" smtClean="0">
                <a:solidFill>
                  <a:srgbClr val="000000"/>
                </a:solidFill>
                <a:cs typeface="Arial" charset="0"/>
                <a:hlinkClick r:id="rId6"/>
              </a:rPr>
              <a:t>tools</a:t>
            </a:r>
            <a:endParaRPr lang="en-US" sz="1600" dirty="0">
              <a:solidFill>
                <a:srgbClr val="000000"/>
              </a:solidFill>
              <a:cs typeface="Arial" charset="0"/>
            </a:endParaRPr>
          </a:p>
        </p:txBody>
      </p:sp>
      <p:pic>
        <p:nvPicPr>
          <p:cNvPr id="86039" name="Picture 53"/>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03325" y="1447800"/>
            <a:ext cx="292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0" name="Picture 54"/>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90625" y="3028950"/>
            <a:ext cx="330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1" name="Picture 55"/>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127125" y="5024438"/>
            <a:ext cx="3937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a:solidFill>
                  <a:srgbClr val="1F497D"/>
                </a:solidFill>
                <a:latin typeface="Arial" charset="0"/>
                <a:cs typeface="Arial" charset="0"/>
              </a:rPr>
              <a:t>For </a:t>
            </a:r>
            <a:r>
              <a:rPr lang="en-US" sz="1600" b="1" dirty="0" smtClean="0">
                <a:solidFill>
                  <a:srgbClr val="1F497D"/>
                </a:solidFill>
                <a:latin typeface="Arial" charset="0"/>
                <a:cs typeface="Arial" charset="0"/>
              </a:rPr>
              <a:t>technical documentation:</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10"/>
              </a:rPr>
              <a:t>NIEM.gov/reference</a:t>
            </a:r>
            <a:endParaRPr lang="en-US" sz="1600" b="1" u="sng" dirty="0">
              <a:solidFill>
                <a:srgbClr val="0070C0"/>
              </a:solidFill>
              <a:latin typeface="Arial" charset="0"/>
            </a:endParaRPr>
          </a:p>
        </p:txBody>
      </p:sp>
      <p:sp>
        <p:nvSpPr>
          <p:cNvPr id="43" name="Rectangle 42"/>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cs typeface="Arial" charset="0"/>
              </a:rPr>
              <a:t>For </a:t>
            </a:r>
            <a:r>
              <a:rPr lang="en-US" sz="1600" b="1" dirty="0">
                <a:solidFill>
                  <a:srgbClr val="1F497D"/>
                </a:solidFill>
                <a:cs typeface="Arial" charset="0"/>
              </a:rPr>
              <a:t>all things </a:t>
            </a:r>
            <a:r>
              <a:rPr lang="en-US" sz="1600" b="1" dirty="0" smtClean="0">
                <a:solidFill>
                  <a:srgbClr val="1F497D"/>
                </a:solidFill>
                <a:cs typeface="Arial" charset="0"/>
              </a:rPr>
              <a:t/>
            </a:r>
            <a:br>
              <a:rPr lang="en-US" sz="1600" b="1" dirty="0" smtClean="0">
                <a:solidFill>
                  <a:srgbClr val="1F497D"/>
                </a:solidFill>
                <a:cs typeface="Arial" charset="0"/>
              </a:rPr>
            </a:br>
            <a:r>
              <a:rPr lang="en-US" sz="1600" b="1" dirty="0" smtClean="0">
                <a:solidFill>
                  <a:srgbClr val="1F497D"/>
                </a:solidFill>
                <a:cs typeface="Arial" charset="0"/>
              </a:rPr>
              <a:t>NIEM: </a:t>
            </a:r>
          </a:p>
          <a:p>
            <a:pPr>
              <a:spcAft>
                <a:spcPts val="600"/>
              </a:spcAft>
            </a:pPr>
            <a:r>
              <a:rPr lang="en-US" sz="1600" u="sng" dirty="0" smtClean="0">
                <a:solidFill>
                  <a:srgbClr val="0070C0"/>
                </a:solidFill>
                <a:hlinkClick r:id="rId11"/>
              </a:rPr>
              <a:t>NIEM.gov</a:t>
            </a:r>
            <a:endParaRPr lang="en-US" sz="1600" u="sng" dirty="0">
              <a:solidFill>
                <a:srgbClr val="0070C0"/>
              </a:solidFill>
            </a:endParaRPr>
          </a:p>
          <a:p>
            <a:pPr>
              <a:spcAft>
                <a:spcPts val="600"/>
              </a:spcAft>
            </a:pPr>
            <a:endParaRPr lang="en-US" sz="1600" b="1" dirty="0">
              <a:solidFill>
                <a:schemeClr val="accent5">
                  <a:lumMod val="50000"/>
                </a:schemeClr>
              </a:solidFill>
            </a:endParaRPr>
          </a:p>
        </p:txBody>
      </p:sp>
      <p:sp>
        <p:nvSpPr>
          <p:cNvPr id="34" name="Content Placeholder 22"/>
          <p:cNvSpPr txBox="1">
            <a:spLocks/>
          </p:cNvSpPr>
          <p:nvPr/>
        </p:nvSpPr>
        <p:spPr bwMode="auto">
          <a:xfrm>
            <a:off x="5774677" y="4826215"/>
            <a:ext cx="2984499" cy="10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chemeClr val="tx2"/>
              </a:buClr>
            </a:pPr>
            <a:r>
              <a:rPr lang="en-US" sz="1600" b="1" dirty="0">
                <a:solidFill>
                  <a:srgbClr val="1F497D"/>
                </a:solidFill>
                <a:cs typeface="Arial" charset="0"/>
              </a:rPr>
              <a:t>For info on NIEM Engagement </a:t>
            </a:r>
            <a:r>
              <a:rPr lang="en-US" sz="1600" b="1" dirty="0" smtClean="0">
                <a:solidFill>
                  <a:srgbClr val="1F497D"/>
                </a:solidFill>
                <a:cs typeface="Arial" charset="0"/>
              </a:rPr>
              <a:t>Process:</a:t>
            </a:r>
            <a:endParaRPr lang="en-US" sz="1600" b="1" dirty="0">
              <a:solidFill>
                <a:srgbClr val="1F497D"/>
              </a:solidFill>
              <a:cs typeface="Arial" charset="0"/>
            </a:endParaRPr>
          </a:p>
          <a:p>
            <a:pPr eaLnBrk="1" hangingPunct="1">
              <a:spcBef>
                <a:spcPct val="20000"/>
              </a:spcBef>
              <a:buClr>
                <a:schemeClr val="tx2"/>
              </a:buClr>
              <a:buFont typeface="Arial" charset="0"/>
              <a:buNone/>
            </a:pPr>
            <a:r>
              <a:rPr lang="en-US" sz="1400" dirty="0" smtClean="0">
                <a:solidFill>
                  <a:srgbClr val="0070C0"/>
                </a:solidFill>
                <a:cs typeface="Arial" charset="0"/>
                <a:hlinkClick r:id="rId12" action="ppaction://hlinkfile"/>
              </a:rPr>
              <a:t>NIEM.gov/</a:t>
            </a:r>
            <a:r>
              <a:rPr lang="en-US" sz="1400" dirty="0" err="1" smtClean="0">
                <a:solidFill>
                  <a:srgbClr val="0070C0"/>
                </a:solidFill>
                <a:cs typeface="Arial" charset="0"/>
                <a:hlinkClick r:id="rId12" action="ppaction://hlinkfile"/>
              </a:rPr>
              <a:t>roadmaptoadoption</a:t>
            </a:r>
            <a:endParaRPr lang="en-US" sz="1400" dirty="0" smtClean="0">
              <a:solidFill>
                <a:srgbClr val="0070C0"/>
              </a:solidFill>
              <a:cs typeface="Arial" charset="0"/>
            </a:endParaRPr>
          </a:p>
          <a:p>
            <a:pPr eaLnBrk="1" hangingPunct="1">
              <a:spcBef>
                <a:spcPct val="20000"/>
              </a:spcBef>
              <a:buClr>
                <a:schemeClr val="tx2"/>
              </a:buClr>
              <a:buFont typeface="Arial" charset="0"/>
              <a:buNone/>
            </a:pPr>
            <a:endParaRPr lang="en-US" sz="1400" dirty="0">
              <a:solidFill>
                <a:srgbClr val="000000"/>
              </a:solidFill>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8"/>
          <p:cNvSpPr>
            <a:spLocks noGrp="1"/>
          </p:cNvSpPr>
          <p:nvPr>
            <p:ph idx="1"/>
          </p:nvPr>
        </p:nvSpPr>
        <p:spPr>
          <a:xfrm>
            <a:off x="2073275" y="1519723"/>
            <a:ext cx="6613525" cy="678965"/>
          </a:xfrm>
        </p:spPr>
        <p:txBody>
          <a:bodyPr/>
          <a:lstStyle/>
          <a:p>
            <a:pPr marL="0" indent="0">
              <a:spcBef>
                <a:spcPts val="0"/>
              </a:spcBef>
              <a:spcAft>
                <a:spcPts val="1200"/>
              </a:spcAft>
              <a:buFont typeface="Arial" charset="0"/>
              <a:buNone/>
              <a:defRPr/>
            </a:pPr>
            <a:r>
              <a:rPr lang="en-US" b="1" dirty="0">
                <a:solidFill>
                  <a:schemeClr val="tx2"/>
                </a:solidFill>
              </a:rPr>
              <a:t>Start your action plan and schedule your </a:t>
            </a:r>
            <a:r>
              <a:rPr lang="en-US" b="1" dirty="0" smtClean="0">
                <a:solidFill>
                  <a:schemeClr val="tx2"/>
                </a:solidFill>
              </a:rPr>
              <a:t>resources </a:t>
            </a:r>
            <a:br>
              <a:rPr lang="en-US" b="1" dirty="0" smtClean="0">
                <a:solidFill>
                  <a:schemeClr val="tx2"/>
                </a:solidFill>
              </a:rPr>
            </a:br>
            <a:r>
              <a:rPr lang="en-US" b="1" dirty="0" smtClean="0">
                <a:solidFill>
                  <a:schemeClr val="tx2"/>
                </a:solidFill>
              </a:rPr>
              <a:t>for </a:t>
            </a:r>
            <a:r>
              <a:rPr lang="en-US" b="1" dirty="0">
                <a:solidFill>
                  <a:schemeClr val="tx2"/>
                </a:solidFill>
              </a:rPr>
              <a:t>NIEM training</a:t>
            </a:r>
            <a:r>
              <a:rPr lang="en-US" b="1" dirty="0" smtClean="0">
                <a:solidFill>
                  <a:schemeClr val="tx2"/>
                </a:solidFill>
              </a:rPr>
              <a:t>!</a:t>
            </a:r>
            <a:endParaRPr lang="en-US" b="1" dirty="0">
              <a:solidFill>
                <a:schemeClr val="tx2"/>
              </a:solidFill>
            </a:endParaRPr>
          </a:p>
        </p:txBody>
      </p:sp>
      <p:sp>
        <p:nvSpPr>
          <p:cNvPr id="83969" name="Title 2"/>
          <p:cNvSpPr>
            <a:spLocks noGrp="1"/>
          </p:cNvSpPr>
          <p:nvPr>
            <p:ph type="title"/>
          </p:nvPr>
        </p:nvSpPr>
        <p:spPr/>
        <p:txBody>
          <a:bodyPr>
            <a:normAutofit fontScale="90000"/>
          </a:bodyPr>
          <a:lstStyle/>
          <a:p>
            <a:pPr eaLnBrk="1" hangingPunct="1">
              <a:defRPr/>
            </a:pPr>
            <a:r>
              <a:rPr lang="en-US" sz="2800">
                <a:latin typeface="Arial" charset="0"/>
              </a:rPr>
              <a:t>Next Steps…</a:t>
            </a:r>
          </a:p>
        </p:txBody>
      </p:sp>
      <p:grpSp>
        <p:nvGrpSpPr>
          <p:cNvPr id="88067" name="Group 80"/>
          <p:cNvGrpSpPr>
            <a:grpSpLocks/>
          </p:cNvGrpSpPr>
          <p:nvPr/>
        </p:nvGrpSpPr>
        <p:grpSpPr bwMode="auto">
          <a:xfrm>
            <a:off x="7677150" y="723900"/>
            <a:ext cx="657225" cy="136525"/>
            <a:chOff x="3262391" y="4029126"/>
            <a:chExt cx="953211" cy="197077"/>
          </a:xfrm>
        </p:grpSpPr>
        <p:cxnSp>
          <p:nvCxnSpPr>
            <p:cNvPr id="7" name="Straight Connector 6"/>
            <p:cNvCxnSpPr>
              <a:endCxn id="10" idx="6"/>
            </p:cNvCxnSpPr>
            <p:nvPr/>
          </p:nvCxnSpPr>
          <p:spPr>
            <a:xfrm>
              <a:off x="3363698"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Oval 8"/>
            <p:cNvSpPr/>
            <p:nvPr/>
          </p:nvSpPr>
          <p:spPr>
            <a:xfrm>
              <a:off x="3635387" y="4029126"/>
              <a:ext cx="19570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4017592" y="4029126"/>
              <a:ext cx="198010" cy="197077"/>
            </a:xfrm>
            <a:prstGeom prst="ellipse">
              <a:avLst/>
            </a:prstGeom>
            <a:solidFill>
              <a:srgbClr val="5EABA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a:xfrm>
              <a:off x="401759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8068"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D1E50C-D506-AB4E-BEF1-10325978B6DD}" type="slidenum">
              <a:rPr lang="en-US" sz="1400">
                <a:solidFill>
                  <a:srgbClr val="FFFFFF"/>
                </a:solidFill>
                <a:latin typeface="Times New Roman" charset="0"/>
                <a:cs typeface="Times New Roman" charset="0"/>
              </a:rPr>
              <a:pPr eaLnBrk="1" hangingPunct="1"/>
              <a:t>45</a:t>
            </a:fld>
            <a:endParaRPr lang="en-US" sz="1400">
              <a:solidFill>
                <a:srgbClr val="FFFFFF"/>
              </a:solidFill>
              <a:latin typeface="Times New Roman" charset="0"/>
              <a:cs typeface="Times New Roman" charset="0"/>
            </a:endParaRPr>
          </a:p>
        </p:txBody>
      </p:sp>
      <p:sp>
        <p:nvSpPr>
          <p:cNvPr id="13" name="TextBox 12"/>
          <p:cNvSpPr txBox="1"/>
          <p:nvPr/>
        </p:nvSpPr>
        <p:spPr>
          <a:xfrm>
            <a:off x="-242888" y="2571750"/>
            <a:ext cx="914401"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graphicFrame>
        <p:nvGraphicFramePr>
          <p:cNvPr id="22" name="Table 21"/>
          <p:cNvGraphicFramePr>
            <a:graphicFrameLocks noGrp="1"/>
          </p:cNvGraphicFramePr>
          <p:nvPr>
            <p:extLst>
              <p:ext uri="{D42A27DB-BD31-4B8C-83A1-F6EECF244321}">
                <p14:modId xmlns:p14="http://schemas.microsoft.com/office/powerpoint/2010/main" val="2763812489"/>
              </p:ext>
            </p:extLst>
          </p:nvPr>
        </p:nvGraphicFramePr>
        <p:xfrm>
          <a:off x="525463" y="2878138"/>
          <a:ext cx="8285164" cy="2573384"/>
        </p:xfrm>
        <a:graphic>
          <a:graphicData uri="http://schemas.openxmlformats.org/drawingml/2006/table">
            <a:tbl>
              <a:tblPr firstRow="1" bandRow="1">
                <a:tableStyleId>{E8034E78-7F5D-4C2E-B375-FC64B27BC917}</a:tableStyleId>
              </a:tblPr>
              <a:tblGrid>
                <a:gridCol w="1582356"/>
                <a:gridCol w="957544"/>
                <a:gridCol w="957544"/>
                <a:gridCol w="957544"/>
                <a:gridCol w="957544"/>
                <a:gridCol w="957544"/>
                <a:gridCol w="957544"/>
                <a:gridCol w="957544"/>
              </a:tblGrid>
              <a:tr h="472410">
                <a:tc>
                  <a:txBody>
                    <a:bodyPr/>
                    <a:lstStyle/>
                    <a:p>
                      <a:pPr marL="0" algn="ctr"/>
                      <a:endParaRPr lang="en-US" sz="2500" dirty="0">
                        <a:latin typeface="+mj-lt"/>
                        <a:cs typeface="!PaulMaul"/>
                      </a:endParaRPr>
                    </a:p>
                  </a:txBody>
                  <a:tcPr marL="91437" marR="91437" marT="45713" marB="45713" anchor="ctr">
                    <a:lnL w="28575" cap="flat" cmpd="sng" algn="ctr">
                      <a:noFill/>
                      <a:prstDash val="solid"/>
                      <a:round/>
                      <a:headEnd type="none" w="med" len="med"/>
                      <a:tailEnd type="none" w="med" len="med"/>
                    </a:lnL>
                    <a:lnR w="28575" cap="flat" cmpd="sng" algn="ctr">
                      <a:solidFill>
                        <a:srgbClr val="D0D0D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D0D0D0"/>
                      </a:solidFill>
                      <a:prstDash val="solid"/>
                      <a:round/>
                      <a:headEnd type="none" w="med" len="med"/>
                      <a:tailEnd type="none" w="med" len="med"/>
                    </a:lnB>
                    <a:noFill/>
                  </a:tcPr>
                </a:tc>
                <a:tc>
                  <a:txBody>
                    <a:bodyPr/>
                    <a:lstStyle/>
                    <a:p>
                      <a:pPr marL="0" algn="ctr"/>
                      <a:r>
                        <a:rPr lang="en-US" sz="1200" dirty="0" smtClean="0">
                          <a:latin typeface="+mj-lt"/>
                          <a:cs typeface="!PaulMaul"/>
                        </a:rPr>
                        <a:t>NIEM 100</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101</a:t>
                      </a:r>
                      <a:endParaRPr lang="en-US" sz="1200" dirty="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300</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301</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302</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303</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48598">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Executive Managers</a:t>
                      </a:r>
                      <a:endParaRPr lang="en-US" sz="1200" dirty="0">
                        <a:solidFill>
                          <a:srgbClr val="686868"/>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srgbClr val="D0D0D0"/>
                      </a:solidFill>
                      <a:prstDash val="solid"/>
                      <a:round/>
                      <a:headEnd type="none" w="med" len="med"/>
                      <a:tailEnd type="none" w="med" len="med"/>
                    </a:lnT>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48598">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Program and</a:t>
                      </a:r>
                      <a:r>
                        <a:rPr lang="en-US" sz="1200" b="1" baseline="0" dirty="0" smtClean="0">
                          <a:solidFill>
                            <a:srgbClr val="686868"/>
                          </a:solidFill>
                          <a:latin typeface="Arial" pitchFamily="34" charset="0"/>
                          <a:cs typeface="Arial" pitchFamily="34" charset="0"/>
                        </a:rPr>
                        <a:t> Project Managers</a:t>
                      </a:r>
                      <a:endParaRPr lang="en-US" sz="1200" dirty="0">
                        <a:solidFill>
                          <a:srgbClr val="686868"/>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Architects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Developers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24" name="Oval 23"/>
          <p:cNvSpPr>
            <a:spLocks noChangeAspect="1"/>
          </p:cNvSpPr>
          <p:nvPr/>
        </p:nvSpPr>
        <p:spPr>
          <a:xfrm>
            <a:off x="2420197" y="34607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 name="Oval 32"/>
          <p:cNvSpPr>
            <a:spLocks noChangeAspect="1"/>
          </p:cNvSpPr>
          <p:nvPr/>
        </p:nvSpPr>
        <p:spPr>
          <a:xfrm>
            <a:off x="8180910" y="4011083"/>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 name="Oval 33"/>
          <p:cNvSpPr>
            <a:spLocks noChangeAspect="1"/>
          </p:cNvSpPr>
          <p:nvPr/>
        </p:nvSpPr>
        <p:spPr>
          <a:xfrm>
            <a:off x="2420197" y="401108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Oval 34"/>
          <p:cNvSpPr>
            <a:spLocks noChangeAspect="1"/>
          </p:cNvSpPr>
          <p:nvPr/>
        </p:nvSpPr>
        <p:spPr>
          <a:xfrm>
            <a:off x="3383281"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Oval 35"/>
          <p:cNvSpPr>
            <a:spLocks noChangeAspect="1"/>
          </p:cNvSpPr>
          <p:nvPr/>
        </p:nvSpPr>
        <p:spPr>
          <a:xfrm>
            <a:off x="3383281"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Oval 36"/>
          <p:cNvSpPr>
            <a:spLocks noChangeAspect="1"/>
          </p:cNvSpPr>
          <p:nvPr/>
        </p:nvSpPr>
        <p:spPr>
          <a:xfrm>
            <a:off x="4335780" y="401108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a:spLocks noChangeAspect="1"/>
          </p:cNvSpPr>
          <p:nvPr/>
        </p:nvSpPr>
        <p:spPr>
          <a:xfrm>
            <a:off x="5298864"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a:spLocks noChangeAspect="1"/>
          </p:cNvSpPr>
          <p:nvPr/>
        </p:nvSpPr>
        <p:spPr>
          <a:xfrm>
            <a:off x="5298864"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Oval 39"/>
          <p:cNvSpPr>
            <a:spLocks noChangeAspect="1"/>
          </p:cNvSpPr>
          <p:nvPr/>
        </p:nvSpPr>
        <p:spPr>
          <a:xfrm>
            <a:off x="6261948"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Oval 40"/>
          <p:cNvSpPr>
            <a:spLocks noChangeAspect="1"/>
          </p:cNvSpPr>
          <p:nvPr/>
        </p:nvSpPr>
        <p:spPr>
          <a:xfrm>
            <a:off x="7193282"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Oval 41"/>
          <p:cNvSpPr>
            <a:spLocks noChangeAspect="1"/>
          </p:cNvSpPr>
          <p:nvPr/>
        </p:nvSpPr>
        <p:spPr>
          <a:xfrm>
            <a:off x="8177531"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Oval 42"/>
          <p:cNvSpPr>
            <a:spLocks noChangeAspect="1"/>
          </p:cNvSpPr>
          <p:nvPr/>
        </p:nvSpPr>
        <p:spPr>
          <a:xfrm>
            <a:off x="8177531"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8161" name="Group 19"/>
          <p:cNvGrpSpPr>
            <a:grpSpLocks/>
          </p:cNvGrpSpPr>
          <p:nvPr/>
        </p:nvGrpSpPr>
        <p:grpSpPr bwMode="auto">
          <a:xfrm>
            <a:off x="3668713" y="5599113"/>
            <a:ext cx="5114925" cy="327025"/>
            <a:chOff x="2801199" y="3820583"/>
            <a:chExt cx="5115141" cy="328084"/>
          </a:xfrm>
        </p:grpSpPr>
        <p:sp>
          <p:nvSpPr>
            <p:cNvPr id="44" name="Oval 43"/>
            <p:cNvSpPr/>
            <p:nvPr/>
          </p:nvSpPr>
          <p:spPr>
            <a:xfrm>
              <a:off x="2801199" y="3841750"/>
              <a:ext cx="274320" cy="274320"/>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Oval 44"/>
            <p:cNvSpPr>
              <a:spLocks noChangeAspect="1"/>
            </p:cNvSpPr>
            <p:nvPr/>
          </p:nvSpPr>
          <p:spPr>
            <a:xfrm>
              <a:off x="4826001" y="3852334"/>
              <a:ext cx="274320" cy="27432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TextBox 18"/>
            <p:cNvSpPr txBox="1"/>
            <p:nvPr/>
          </p:nvSpPr>
          <p:spPr>
            <a:xfrm>
              <a:off x="3069497" y="3820583"/>
              <a:ext cx="1735211" cy="328084"/>
            </a:xfrm>
            <a:prstGeom prst="rect">
              <a:avLst/>
            </a:prstGeom>
          </p:spPr>
          <p:txBody>
            <a:bodyPr wrap="none">
              <a:normAutofit lnSpcReduction="10000"/>
            </a:bodyPr>
            <a:lstStyle/>
            <a:p>
              <a:pPr>
                <a:defRPr/>
              </a:pPr>
              <a:r>
                <a:rPr lang="en-US" sz="1600" dirty="0">
                  <a:solidFill>
                    <a:srgbClr val="686868"/>
                  </a:solidFill>
                  <a:latin typeface="Arial"/>
                  <a:cs typeface="Arial"/>
                </a:rPr>
                <a:t>= Required</a:t>
              </a:r>
            </a:p>
          </p:txBody>
        </p:sp>
        <p:sp>
          <p:nvSpPr>
            <p:cNvPr id="47" name="TextBox 46"/>
            <p:cNvSpPr txBox="1"/>
            <p:nvPr/>
          </p:nvSpPr>
          <p:spPr>
            <a:xfrm>
              <a:off x="5122222" y="3820583"/>
              <a:ext cx="2794118" cy="328084"/>
            </a:xfrm>
            <a:prstGeom prst="rect">
              <a:avLst/>
            </a:prstGeom>
          </p:spPr>
          <p:txBody>
            <a:bodyPr wrap="none">
              <a:normAutofit lnSpcReduction="10000"/>
            </a:bodyPr>
            <a:lstStyle/>
            <a:p>
              <a:pPr>
                <a:defRPr/>
              </a:pPr>
              <a:r>
                <a:rPr lang="en-US" sz="1600" dirty="0">
                  <a:solidFill>
                    <a:srgbClr val="686868"/>
                  </a:solidFill>
                  <a:latin typeface="Arial"/>
                  <a:cs typeface="Arial"/>
                </a:rPr>
                <a:t>= Optional depending on role</a:t>
              </a:r>
            </a:p>
          </p:txBody>
        </p:sp>
      </p:grpSp>
      <p:sp>
        <p:nvSpPr>
          <p:cNvPr id="49" name="Oval 48"/>
          <p:cNvSpPr>
            <a:spLocks noChangeAspect="1"/>
          </p:cNvSpPr>
          <p:nvPr/>
        </p:nvSpPr>
        <p:spPr>
          <a:xfrm>
            <a:off x="4339160" y="454025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 name="Oval 47"/>
          <p:cNvSpPr/>
          <p:nvPr/>
        </p:nvSpPr>
        <p:spPr>
          <a:xfrm>
            <a:off x="523875" y="1201187"/>
            <a:ext cx="1314450" cy="131603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800" b="1" i="1" dirty="0">
              <a:latin typeface="Georgia"/>
              <a:cs typeface="Georgia"/>
            </a:endParaRPr>
          </a:p>
        </p:txBody>
      </p:sp>
      <p:pic>
        <p:nvPicPr>
          <p:cNvPr id="88166" name="Picture 49"/>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12800" y="1497255"/>
            <a:ext cx="74136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Oval 49"/>
          <p:cNvSpPr>
            <a:spLocks noChangeAspect="1"/>
          </p:cNvSpPr>
          <p:nvPr/>
        </p:nvSpPr>
        <p:spPr>
          <a:xfrm>
            <a:off x="2420197" y="453940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 name="Oval 50"/>
          <p:cNvSpPr>
            <a:spLocks noChangeAspect="1"/>
          </p:cNvSpPr>
          <p:nvPr/>
        </p:nvSpPr>
        <p:spPr>
          <a:xfrm>
            <a:off x="2420197" y="504740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3" name="Oval 52"/>
          <p:cNvSpPr>
            <a:spLocks noChangeAspect="1"/>
          </p:cNvSpPr>
          <p:nvPr/>
        </p:nvSpPr>
        <p:spPr>
          <a:xfrm>
            <a:off x="3374389" y="401871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 name="Oval 53"/>
          <p:cNvSpPr>
            <a:spLocks noChangeAspect="1"/>
          </p:cNvSpPr>
          <p:nvPr/>
        </p:nvSpPr>
        <p:spPr>
          <a:xfrm>
            <a:off x="3366961" y="3449678"/>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708275"/>
            <a:ext cx="5745163" cy="892175"/>
          </a:xfrm>
        </p:spPr>
        <p:txBody>
          <a:bodyPr/>
          <a:lstStyle/>
          <a:p>
            <a:pPr eaLnBrk="1" hangingPunct="1">
              <a:defRPr/>
            </a:pPr>
            <a:r>
              <a:rPr lang="en-US" dirty="0" smtClean="0"/>
              <a:t>End of course</a:t>
            </a:r>
            <a:endParaRPr lang="en-US" dirty="0"/>
          </a:p>
        </p:txBody>
      </p:sp>
      <p:sp>
        <p:nvSpPr>
          <p:cNvPr id="90114"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C940E0B-C054-CE41-98D1-6272DC98F9CF}" type="slidenum">
              <a:rPr lang="en-US" sz="1400">
                <a:solidFill>
                  <a:srgbClr val="FFFFFF"/>
                </a:solidFill>
                <a:latin typeface="Times New Roman" charset="0"/>
                <a:cs typeface="Times New Roman" charset="0"/>
              </a:rPr>
              <a:pPr eaLnBrk="1" hangingPunct="1"/>
              <a:t>46</a:t>
            </a:fld>
            <a:endParaRPr lang="en-US" sz="1400">
              <a:solidFill>
                <a:srgbClr val="FFFFFF"/>
              </a:solidFill>
              <a:latin typeface="Times New Roman" charset="0"/>
              <a:cs typeface="Times New Roman" charset="0"/>
            </a:endParaRPr>
          </a:p>
        </p:txBody>
      </p:sp>
      <p:grpSp>
        <p:nvGrpSpPr>
          <p:cNvPr id="90115" name="Group 5"/>
          <p:cNvGrpSpPr>
            <a:grpSpLocks/>
          </p:cNvGrpSpPr>
          <p:nvPr/>
        </p:nvGrpSpPr>
        <p:grpSpPr bwMode="auto">
          <a:xfrm>
            <a:off x="1930400" y="2606675"/>
            <a:ext cx="5364163" cy="1003300"/>
            <a:chOff x="762000" y="2606675"/>
            <a:chExt cx="7831138" cy="1003300"/>
          </a:xfrm>
        </p:grpSpPr>
        <p:cxnSp>
          <p:nvCxnSpPr>
            <p:cNvPr id="7" name="Straight Connector 6"/>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grpSp>
        <p:nvGrpSpPr>
          <p:cNvPr id="90116" name="Group 8"/>
          <p:cNvGrpSpPr>
            <a:grpSpLocks/>
          </p:cNvGrpSpPr>
          <p:nvPr/>
        </p:nvGrpSpPr>
        <p:grpSpPr bwMode="auto">
          <a:xfrm>
            <a:off x="7167563" y="295275"/>
            <a:ext cx="1736725" cy="774700"/>
            <a:chOff x="7167149" y="295879"/>
            <a:chExt cx="1736872" cy="773588"/>
          </a:xfrm>
        </p:grpSpPr>
        <p:grpSp>
          <p:nvGrpSpPr>
            <p:cNvPr id="90117" name="Group 9"/>
            <p:cNvGrpSpPr>
              <a:grpSpLocks/>
            </p:cNvGrpSpPr>
            <p:nvPr/>
          </p:nvGrpSpPr>
          <p:grpSpPr bwMode="auto">
            <a:xfrm>
              <a:off x="7650281" y="616679"/>
              <a:ext cx="775510" cy="160464"/>
              <a:chOff x="3637621" y="4029126"/>
              <a:chExt cx="952460" cy="197077"/>
            </a:xfrm>
          </p:grpSpPr>
          <p:cxnSp>
            <p:nvCxnSpPr>
              <p:cNvPr id="13" name="Straight Connector 12"/>
              <p:cNvCxnSpPr>
                <a:endCxn id="16" idx="2"/>
              </p:cNvCxnSpPr>
              <p:nvPr/>
            </p:nvCxnSpPr>
            <p:spPr>
              <a:xfrm>
                <a:off x="3705263" y="4127701"/>
                <a:ext cx="688312"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637018"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Oval 14"/>
              <p:cNvSpPr/>
              <p:nvPr/>
            </p:nvSpPr>
            <p:spPr>
              <a:xfrm>
                <a:off x="4009446" y="4028407"/>
                <a:ext cx="196939"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Oval 15"/>
              <p:cNvSpPr/>
              <p:nvPr/>
            </p:nvSpPr>
            <p:spPr>
              <a:xfrm>
                <a:off x="4393575"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90118" name="TextBox 10"/>
            <p:cNvSpPr txBox="1">
              <a:spLocks noChangeArrowheads="1"/>
            </p:cNvSpPr>
            <p:nvPr/>
          </p:nvSpPr>
          <p:spPr bwMode="auto">
            <a:xfrm>
              <a:off x="7167149" y="295879"/>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rgbClr val="D9D9D9"/>
                  </a:solidFill>
                  <a:cs typeface="Arial" charset="0"/>
                </a:rPr>
                <a:t>Course Progress</a:t>
              </a:r>
            </a:p>
          </p:txBody>
        </p:sp>
        <p:sp>
          <p:nvSpPr>
            <p:cNvPr id="90119" name="TextBox 11"/>
            <p:cNvSpPr txBox="1">
              <a:spLocks noChangeArrowheads="1"/>
            </p:cNvSpPr>
            <p:nvPr/>
          </p:nvSpPr>
          <p:spPr bwMode="auto">
            <a:xfrm>
              <a:off x="7167149" y="790514"/>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solidFill>
                    <a:srgbClr val="D9D9D9"/>
                  </a:solidFill>
                  <a:cs typeface="Arial" charset="0"/>
                </a:rPr>
                <a:t>100% complete</a:t>
              </a:r>
            </a:p>
          </p:txBody>
        </p:sp>
      </p:gr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708275"/>
            <a:ext cx="5745163" cy="892175"/>
          </a:xfrm>
        </p:spPr>
        <p:txBody>
          <a:bodyPr/>
          <a:lstStyle/>
          <a:p>
            <a:pPr eaLnBrk="1" fontAlgn="auto" hangingPunct="1">
              <a:spcAft>
                <a:spcPts val="0"/>
              </a:spcAft>
              <a:defRPr/>
            </a:pPr>
            <a:r>
              <a:rPr lang="en-US" dirty="0">
                <a:ea typeface="+mj-ea"/>
              </a:rPr>
              <a:t>NIEM in Review</a:t>
            </a:r>
          </a:p>
        </p:txBody>
      </p:sp>
      <p:sp>
        <p:nvSpPr>
          <p:cNvPr id="17410"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EAC08FC-F7CF-0740-86F6-B8D581D10BAB}" type="slidenum">
              <a:rPr lang="en-US" sz="1400">
                <a:solidFill>
                  <a:srgbClr val="FFFFFF"/>
                </a:solidFill>
                <a:latin typeface="Times New Roman" charset="0"/>
                <a:cs typeface="Times New Roman" charset="0"/>
              </a:rPr>
              <a:pPr eaLnBrk="1" hangingPunct="1"/>
              <a:t>5</a:t>
            </a:fld>
            <a:endParaRPr lang="en-US" sz="1400">
              <a:solidFill>
                <a:srgbClr val="FFFFFF"/>
              </a:solidFill>
              <a:latin typeface="Times New Roman" charset="0"/>
              <a:cs typeface="Times New Roman" charset="0"/>
            </a:endParaRPr>
          </a:p>
        </p:txBody>
      </p:sp>
      <p:grpSp>
        <p:nvGrpSpPr>
          <p:cNvPr id="17411" name="Group 6"/>
          <p:cNvGrpSpPr>
            <a:grpSpLocks/>
          </p:cNvGrpSpPr>
          <p:nvPr/>
        </p:nvGrpSpPr>
        <p:grpSpPr bwMode="auto">
          <a:xfrm>
            <a:off x="7167563" y="295275"/>
            <a:ext cx="1736725" cy="774700"/>
            <a:chOff x="7167149" y="295879"/>
            <a:chExt cx="1736872" cy="773588"/>
          </a:xfrm>
        </p:grpSpPr>
        <p:grpSp>
          <p:nvGrpSpPr>
            <p:cNvPr id="17415" name="Group 7"/>
            <p:cNvGrpSpPr>
              <a:grpSpLocks/>
            </p:cNvGrpSpPr>
            <p:nvPr/>
          </p:nvGrpSpPr>
          <p:grpSpPr bwMode="auto">
            <a:xfrm>
              <a:off x="7650281" y="616679"/>
              <a:ext cx="775510" cy="160464"/>
              <a:chOff x="3637621" y="4029126"/>
              <a:chExt cx="952460" cy="197077"/>
            </a:xfrm>
          </p:grpSpPr>
          <p:cxnSp>
            <p:nvCxnSpPr>
              <p:cNvPr id="11" name="Straight Connector 10"/>
              <p:cNvCxnSpPr>
                <a:endCxn id="14" idx="2"/>
              </p:cNvCxnSpPr>
              <p:nvPr/>
            </p:nvCxnSpPr>
            <p:spPr>
              <a:xfrm>
                <a:off x="3705263" y="4127701"/>
                <a:ext cx="688312"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637018"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p:nvPr/>
            </p:nvSpPr>
            <p:spPr>
              <a:xfrm>
                <a:off x="4009446" y="4028407"/>
                <a:ext cx="196939"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Oval 13"/>
              <p:cNvSpPr/>
              <p:nvPr/>
            </p:nvSpPr>
            <p:spPr>
              <a:xfrm>
                <a:off x="4393575" y="4028407"/>
                <a:ext cx="196938"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7416" name="TextBox 8"/>
            <p:cNvSpPr txBox="1">
              <a:spLocks noChangeArrowheads="1"/>
            </p:cNvSpPr>
            <p:nvPr/>
          </p:nvSpPr>
          <p:spPr bwMode="auto">
            <a:xfrm>
              <a:off x="7167149" y="295879"/>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rgbClr val="D9D9D9"/>
                  </a:solidFill>
                  <a:cs typeface="Arial" charset="0"/>
                </a:rPr>
                <a:t>Course Progress</a:t>
              </a:r>
            </a:p>
          </p:txBody>
        </p:sp>
        <p:sp>
          <p:nvSpPr>
            <p:cNvPr id="17417" name="TextBox 9"/>
            <p:cNvSpPr txBox="1">
              <a:spLocks noChangeArrowheads="1"/>
            </p:cNvSpPr>
            <p:nvPr/>
          </p:nvSpPr>
          <p:spPr bwMode="auto">
            <a:xfrm>
              <a:off x="7167149" y="790514"/>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solidFill>
                    <a:srgbClr val="D9D9D9"/>
                  </a:solidFill>
                  <a:cs typeface="Arial" charset="0"/>
                </a:rPr>
                <a:t>30% complete</a:t>
              </a:r>
            </a:p>
          </p:txBody>
        </p:sp>
      </p:grpSp>
      <p:grpSp>
        <p:nvGrpSpPr>
          <p:cNvPr id="17412" name="Group 17"/>
          <p:cNvGrpSpPr>
            <a:grpSpLocks/>
          </p:cNvGrpSpPr>
          <p:nvPr/>
        </p:nvGrpSpPr>
        <p:grpSpPr bwMode="auto">
          <a:xfrm>
            <a:off x="1930400" y="2606675"/>
            <a:ext cx="5364163" cy="1003300"/>
            <a:chOff x="762000" y="2606675"/>
            <a:chExt cx="7831138" cy="1003300"/>
          </a:xfrm>
        </p:grpSpPr>
        <p:cxnSp>
          <p:nvCxnSpPr>
            <p:cNvPr id="19" name="Straight Connector 18"/>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p:txBody>
          <a:bodyPr>
            <a:normAutofit fontScale="90000"/>
          </a:bodyPr>
          <a:lstStyle/>
          <a:p>
            <a:pPr eaLnBrk="1" fontAlgn="auto" hangingPunct="1">
              <a:spcAft>
                <a:spcPts val="0"/>
              </a:spcAft>
              <a:defRPr/>
            </a:pPr>
            <a:r>
              <a:rPr lang="en-US" sz="2800" spc="-80" dirty="0" smtClean="0">
                <a:ea typeface="+mj-ea"/>
                <a:cs typeface="Tw Cen MT"/>
              </a:rPr>
              <a:t>NIEM Overview</a:t>
            </a:r>
            <a:endParaRPr lang="en-US" sz="2800" spc="-80" dirty="0">
              <a:ea typeface="+mj-ea"/>
              <a:cs typeface="Tw Cen MT"/>
            </a:endParaRPr>
          </a:p>
        </p:txBody>
      </p:sp>
      <p:sp>
        <p:nvSpPr>
          <p:cNvPr id="63" name="Rounded Rectangle 62"/>
          <p:cNvSpPr/>
          <p:nvPr/>
        </p:nvSpPr>
        <p:spPr bwMode="auto">
          <a:xfrm>
            <a:off x="6030920"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b="1" spc="-50" dirty="0">
                <a:solidFill>
                  <a:srgbClr val="304776"/>
                </a:solidFill>
                <a:latin typeface="Arial"/>
                <a:cs typeface="Arial"/>
              </a:rPr>
              <a:t>Support Framework</a:t>
            </a:r>
          </a:p>
        </p:txBody>
      </p:sp>
      <p:sp>
        <p:nvSpPr>
          <p:cNvPr id="64" name="Rounded Rectangle 63"/>
          <p:cNvSpPr/>
          <p:nvPr/>
        </p:nvSpPr>
        <p:spPr bwMode="auto">
          <a:xfrm>
            <a:off x="3263168"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b="1" spc="-50" dirty="0">
                <a:solidFill>
                  <a:srgbClr val="304776"/>
                </a:solidFill>
                <a:latin typeface="Arial"/>
                <a:cs typeface="Arial"/>
              </a:rPr>
              <a:t>Technical Framework</a:t>
            </a:r>
          </a:p>
        </p:txBody>
      </p:sp>
      <p:sp>
        <p:nvSpPr>
          <p:cNvPr id="65" name="Rounded Rectangle 64"/>
          <p:cNvSpPr/>
          <p:nvPr/>
        </p:nvSpPr>
        <p:spPr bwMode="auto">
          <a:xfrm>
            <a:off x="473686"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b="1" spc="-50" dirty="0">
                <a:solidFill>
                  <a:srgbClr val="304776"/>
                </a:solidFill>
                <a:latin typeface="Arial"/>
                <a:cs typeface="Arial"/>
              </a:rPr>
              <a:t>Community</a:t>
            </a:r>
          </a:p>
        </p:txBody>
      </p:sp>
      <p:grpSp>
        <p:nvGrpSpPr>
          <p:cNvPr id="66" name="Group 59"/>
          <p:cNvGrpSpPr/>
          <p:nvPr/>
        </p:nvGrpSpPr>
        <p:grpSpPr>
          <a:xfrm>
            <a:off x="547688"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67" name="Rounded Rectangle 66"/>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base">
                <a:spcBef>
                  <a:spcPct val="0"/>
                </a:spcBef>
                <a:spcAft>
                  <a:spcPct val="0"/>
                </a:spcAft>
                <a:defRPr/>
              </a:pPr>
              <a:r>
                <a:rPr lang="en-US" sz="1200" b="1" dirty="0">
                  <a:solidFill>
                    <a:srgbClr val="8B8B8B"/>
                  </a:solidFill>
                  <a:latin typeface="Arial"/>
                  <a:cs typeface="Arial"/>
                </a:rPr>
                <a:t>Formal Governance Processes</a:t>
              </a:r>
            </a:p>
          </p:txBody>
        </p:sp>
        <p:sp>
          <p:nvSpPr>
            <p:cNvPr id="68" name="Rounded Rectangle 67"/>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Online Repositories</a:t>
              </a:r>
            </a:p>
          </p:txBody>
        </p:sp>
        <p:sp>
          <p:nvSpPr>
            <p:cNvPr id="69" name="Rounded Rectangle 68"/>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Mission-Oriented Domains</a:t>
              </a:r>
            </a:p>
          </p:txBody>
        </p:sp>
        <p:sp>
          <p:nvSpPr>
            <p:cNvPr id="70" name="Rounded Rectangle 69"/>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Self-Managing </a:t>
              </a:r>
              <a:br>
                <a:rPr lang="en-US" sz="1200" b="1" dirty="0">
                  <a:solidFill>
                    <a:srgbClr val="7F7F7F"/>
                  </a:solidFill>
                  <a:latin typeface="Arial"/>
                  <a:cs typeface="Arial"/>
                </a:rPr>
              </a:br>
              <a:r>
                <a:rPr lang="en-US" sz="1200" b="1" dirty="0">
                  <a:solidFill>
                    <a:srgbClr val="7F7F7F"/>
                  </a:solidFill>
                  <a:latin typeface="Arial"/>
                  <a:cs typeface="Arial"/>
                </a:rPr>
                <a:t>Domain Stewards</a:t>
              </a:r>
            </a:p>
          </p:txBody>
        </p:sp>
      </p:grpSp>
      <p:grpSp>
        <p:nvGrpSpPr>
          <p:cNvPr id="71" name="Group 60"/>
          <p:cNvGrpSpPr/>
          <p:nvPr/>
        </p:nvGrpSpPr>
        <p:grpSpPr>
          <a:xfrm>
            <a:off x="3329843"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72" name="Rounded Rectangle 71"/>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defRPr/>
              </a:pPr>
              <a:r>
                <a:rPr lang="en-US" sz="1200" b="1" dirty="0">
                  <a:solidFill>
                    <a:srgbClr val="7F7F7F"/>
                  </a:solidFill>
                  <a:latin typeface="Arial"/>
                  <a:cs typeface="Arial"/>
                </a:rPr>
                <a:t>Data Model</a:t>
              </a:r>
            </a:p>
          </p:txBody>
        </p:sp>
        <p:sp>
          <p:nvSpPr>
            <p:cNvPr id="73" name="Rounded Rectangle 72"/>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XML Design Rules</a:t>
              </a:r>
            </a:p>
          </p:txBody>
        </p:sp>
        <p:sp>
          <p:nvSpPr>
            <p:cNvPr id="74" name="Rounded Rectangle 73"/>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Development Methodology</a:t>
              </a:r>
            </a:p>
          </p:txBody>
        </p:sp>
        <p:sp>
          <p:nvSpPr>
            <p:cNvPr id="75" name="Rounded Rectangle 74"/>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Predefined </a:t>
              </a:r>
              <a:br>
                <a:rPr lang="en-US" sz="1200" b="1" dirty="0">
                  <a:solidFill>
                    <a:srgbClr val="7F7F7F"/>
                  </a:solidFill>
                  <a:latin typeface="Arial"/>
                  <a:cs typeface="Arial"/>
                </a:rPr>
              </a:br>
              <a:r>
                <a:rPr lang="en-US" sz="1200" b="1" dirty="0">
                  <a:solidFill>
                    <a:srgbClr val="7F7F7F"/>
                  </a:solidFill>
                  <a:latin typeface="Arial"/>
                  <a:cs typeface="Arial"/>
                </a:rPr>
                <a:t>Deliverables (IEPD)</a:t>
              </a:r>
            </a:p>
          </p:txBody>
        </p:sp>
      </p:grpSp>
      <p:grpSp>
        <p:nvGrpSpPr>
          <p:cNvPr id="76" name="Group 65"/>
          <p:cNvGrpSpPr/>
          <p:nvPr/>
        </p:nvGrpSpPr>
        <p:grpSpPr>
          <a:xfrm>
            <a:off x="6096974"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77" name="Rounded Rectangle 76"/>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Tools for Development </a:t>
              </a:r>
              <a:br>
                <a:rPr lang="en-US" sz="1200" b="1" dirty="0">
                  <a:solidFill>
                    <a:srgbClr val="7F7F7F"/>
                  </a:solidFill>
                  <a:latin typeface="Arial"/>
                  <a:cs typeface="Arial"/>
                </a:rPr>
              </a:br>
              <a:r>
                <a:rPr lang="en-US" sz="1200" b="1" dirty="0">
                  <a:solidFill>
                    <a:srgbClr val="7F7F7F"/>
                  </a:solidFill>
                  <a:latin typeface="Arial"/>
                  <a:cs typeface="Arial"/>
                </a:rPr>
                <a:t>and Discovery</a:t>
              </a:r>
            </a:p>
          </p:txBody>
        </p:sp>
        <p:sp>
          <p:nvSpPr>
            <p:cNvPr id="78" name="Rounded Rectangle 77"/>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Established </a:t>
              </a:r>
              <a:br>
                <a:rPr lang="en-US" sz="1200" b="1" dirty="0">
                  <a:solidFill>
                    <a:srgbClr val="7F7F7F"/>
                  </a:solidFill>
                  <a:latin typeface="Arial"/>
                  <a:cs typeface="Arial"/>
                </a:rPr>
              </a:br>
              <a:r>
                <a:rPr lang="en-US" sz="1200" b="1" dirty="0">
                  <a:solidFill>
                    <a:srgbClr val="7F7F7F"/>
                  </a:solidFill>
                  <a:latin typeface="Arial"/>
                  <a:cs typeface="Arial"/>
                </a:rPr>
                <a:t>Training Program</a:t>
              </a:r>
            </a:p>
          </p:txBody>
        </p:sp>
        <p:sp>
          <p:nvSpPr>
            <p:cNvPr id="79" name="Rounded Rectangle 78"/>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Implementation Support</a:t>
              </a:r>
            </a:p>
          </p:txBody>
        </p:sp>
        <p:sp>
          <p:nvSpPr>
            <p:cNvPr id="80" name="Rounded Rectangle 79"/>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Help Desk &amp; </a:t>
              </a:r>
              <a:br>
                <a:rPr lang="en-US" sz="1200" b="1" dirty="0">
                  <a:solidFill>
                    <a:srgbClr val="7F7F7F"/>
                  </a:solidFill>
                  <a:latin typeface="Arial"/>
                  <a:cs typeface="Arial"/>
                </a:rPr>
              </a:br>
              <a:r>
                <a:rPr lang="en-US" sz="1200" b="1" dirty="0">
                  <a:solidFill>
                    <a:srgbClr val="7F7F7F"/>
                  </a:solidFill>
                  <a:latin typeface="Arial"/>
                  <a:cs typeface="Arial"/>
                </a:rPr>
                <a:t>Knowledge Center</a:t>
              </a:r>
            </a:p>
          </p:txBody>
        </p:sp>
      </p:grpSp>
      <p:grpSp>
        <p:nvGrpSpPr>
          <p:cNvPr id="19465" name="Group 80"/>
          <p:cNvGrpSpPr>
            <a:grpSpLocks/>
          </p:cNvGrpSpPr>
          <p:nvPr/>
        </p:nvGrpSpPr>
        <p:grpSpPr bwMode="auto">
          <a:xfrm>
            <a:off x="7677150" y="723900"/>
            <a:ext cx="657225" cy="136525"/>
            <a:chOff x="3262391" y="4029126"/>
            <a:chExt cx="953212" cy="197077"/>
          </a:xfrm>
        </p:grpSpPr>
        <p:cxnSp>
          <p:nvCxnSpPr>
            <p:cNvPr id="82" name="Straight Connector 81"/>
            <p:cNvCxnSpPr>
              <a:endCxn id="85"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4" name="Oval 83"/>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5" name="Oval 84"/>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grpSp>
      <p:sp>
        <p:nvSpPr>
          <p:cNvPr id="1946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8EBB58-1281-624B-9E82-1535D336694F}" type="slidenum">
              <a:rPr lang="en-US" sz="1400">
                <a:solidFill>
                  <a:srgbClr val="FFFFFF"/>
                </a:solidFill>
                <a:latin typeface="Times New Roman" charset="0"/>
                <a:cs typeface="Times New Roman" charset="0"/>
              </a:rPr>
              <a:pPr eaLnBrk="1" hangingPunct="1"/>
              <a:t>6</a:t>
            </a:fld>
            <a:endParaRPr lang="en-US" sz="1400">
              <a:solidFill>
                <a:srgbClr val="FFFFFF"/>
              </a:solidFill>
              <a:latin typeface="Times New Roman" charset="0"/>
              <a:cs typeface="Times New Roman" charset="0"/>
            </a:endParaRPr>
          </a:p>
        </p:txBody>
      </p:sp>
      <p:sp>
        <p:nvSpPr>
          <p:cNvPr id="29" name="Content Placeholder 6"/>
          <p:cNvSpPr txBox="1">
            <a:spLocks/>
          </p:cNvSpPr>
          <p:nvPr/>
        </p:nvSpPr>
        <p:spPr bwMode="auto">
          <a:xfrm>
            <a:off x="324068" y="1037726"/>
            <a:ext cx="8819931" cy="150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a:solidFill>
                  <a:srgbClr val="1F497D"/>
                </a:solidFill>
              </a:rPr>
              <a:t>NIEM is a community-driven</a:t>
            </a:r>
            <a:r>
              <a:rPr lang="en-US" sz="1400" dirty="0">
                <a:solidFill>
                  <a:srgbClr val="686868"/>
                </a:solidFill>
              </a:rPr>
              <a:t>, government-wide, standards-based approach to exchanging information. Diverse communities can collectively leverage </a:t>
            </a:r>
            <a:r>
              <a:rPr lang="en-US" sz="1400" b="1" dirty="0">
                <a:solidFill>
                  <a:schemeClr val="tx2"/>
                </a:solidFill>
              </a:rPr>
              <a:t>NIEM to increase efficiencies </a:t>
            </a:r>
            <a:r>
              <a:rPr lang="en-US" sz="1400" dirty="0">
                <a:solidFill>
                  <a:srgbClr val="686868"/>
                </a:solidFill>
              </a:rPr>
              <a:t>and improve decision-making. </a:t>
            </a:r>
          </a:p>
          <a:p>
            <a:pPr marL="0" indent="0">
              <a:buNone/>
            </a:pPr>
            <a:endParaRPr lang="en-US" sz="1400" dirty="0">
              <a:solidFill>
                <a:srgbClr val="686868"/>
              </a:solidFill>
            </a:endParaRPr>
          </a:p>
          <a:p>
            <a:pPr marL="0" indent="0">
              <a:buNone/>
            </a:pPr>
            <a:r>
              <a:rPr lang="en-US" sz="1400" dirty="0">
                <a:solidFill>
                  <a:srgbClr val="686868"/>
                </a:solidFill>
              </a:rPr>
              <a:t>It is available to everyone, including both public and private organizations</a:t>
            </a:r>
            <a:r>
              <a:rPr lang="en-US" sz="1400" dirty="0" smtClean="0">
                <a:solidFill>
                  <a:srgbClr val="686868"/>
                </a:solidFill>
              </a:rPr>
              <a:t>. </a:t>
            </a:r>
            <a:r>
              <a:rPr lang="en-US" sz="1400" dirty="0">
                <a:solidFill>
                  <a:srgbClr val="686868"/>
                </a:solidFill>
              </a:rPr>
              <a:t>NIEM includes a data model, governance, training, tools, technical support services, and an active community to assist users in adopting </a:t>
            </a:r>
            <a:br>
              <a:rPr lang="en-US" sz="1400" dirty="0">
                <a:solidFill>
                  <a:srgbClr val="686868"/>
                </a:solidFill>
              </a:rPr>
            </a:br>
            <a:r>
              <a:rPr lang="en-US" sz="1400" dirty="0">
                <a:solidFill>
                  <a:srgbClr val="686868"/>
                </a:solidFill>
              </a:rPr>
              <a:t>a standards-based approach to exchanging data.</a:t>
            </a:r>
          </a:p>
          <a:p>
            <a:pPr marL="0" indent="0">
              <a:buNone/>
            </a:pPr>
            <a:endParaRPr lang="en-US" sz="1400" dirty="0">
              <a:solidFill>
                <a:srgbClr val="686868"/>
              </a:solidFill>
            </a:endParaRPr>
          </a:p>
        </p:txBody>
      </p:sp>
    </p:spTree>
    <p:extLst>
      <p:ext uri="{BB962C8B-B14F-4D97-AF65-F5344CB8AC3E}">
        <p14:creationId xmlns:p14="http://schemas.microsoft.com/office/powerpoint/2010/main" val="18598174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eaLnBrk="1" fontAlgn="auto" hangingPunct="1">
              <a:spcAft>
                <a:spcPts val="0"/>
              </a:spcAft>
              <a:defRPr/>
            </a:pPr>
            <a:r>
              <a:rPr lang="en-US" spc="-80" dirty="0" smtClean="0">
                <a:ea typeface="+mj-ea"/>
              </a:rPr>
              <a:t>How NIEM </a:t>
            </a:r>
            <a:r>
              <a:rPr lang="en-US" spc="-80" dirty="0">
                <a:ea typeface="+mj-ea"/>
              </a:rPr>
              <a:t>W</a:t>
            </a:r>
            <a:r>
              <a:rPr lang="en-US" spc="-80" dirty="0" smtClean="0">
                <a:ea typeface="+mj-ea"/>
              </a:rPr>
              <a:t>orks</a:t>
            </a:r>
            <a:endParaRPr lang="en-US" spc="-80" dirty="0">
              <a:ea typeface="+mj-ea"/>
            </a:endParaRPr>
          </a:p>
        </p:txBody>
      </p:sp>
      <p:sp>
        <p:nvSpPr>
          <p:cNvPr id="9" name="Rounded Rectangle 8"/>
          <p:cNvSpPr/>
          <p:nvPr/>
        </p:nvSpPr>
        <p:spPr bwMode="auto">
          <a:xfrm>
            <a:off x="4657640" y="1295400"/>
            <a:ext cx="4099559" cy="45576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defRPr/>
            </a:pPr>
            <a:r>
              <a:rPr lang="en-US" sz="2100" b="1" spc="-50" dirty="0">
                <a:solidFill>
                  <a:srgbClr val="1F497D"/>
                </a:solidFill>
                <a:latin typeface="+mj-lt"/>
                <a:cs typeface="Arial"/>
              </a:rPr>
              <a:t>Repeatable, Reusable Process</a:t>
            </a:r>
          </a:p>
          <a:p>
            <a:pPr algn="ctr">
              <a:defRPr/>
            </a:pPr>
            <a:r>
              <a:rPr lang="en-US" sz="1400" dirty="0">
                <a:solidFill>
                  <a:srgbClr val="1F497D"/>
                </a:solidFill>
                <a:latin typeface="+mj-lt"/>
                <a:cs typeface="Arial"/>
              </a:rPr>
              <a:t>(Information Exchange Development Lifecycle</a:t>
            </a:r>
            <a:r>
              <a:rPr lang="en-US" sz="1400" spc="-50" dirty="0">
                <a:solidFill>
                  <a:srgbClr val="1F497D"/>
                </a:solidFill>
                <a:latin typeface="+mj-lt"/>
                <a:cs typeface="Arial"/>
              </a:rPr>
              <a:t>)</a:t>
            </a:r>
            <a:endParaRPr lang="en-US" sz="1400" b="1" spc="-50" dirty="0">
              <a:solidFill>
                <a:srgbClr val="1F497D"/>
              </a:solidFill>
              <a:latin typeface="+mj-lt"/>
              <a:cs typeface="Arial"/>
            </a:endParaRPr>
          </a:p>
        </p:txBody>
      </p:sp>
      <p:sp>
        <p:nvSpPr>
          <p:cNvPr id="11" name="Rounded Rectangle 10"/>
          <p:cNvSpPr/>
          <p:nvPr/>
        </p:nvSpPr>
        <p:spPr bwMode="auto">
          <a:xfrm>
            <a:off x="365665" y="1295399"/>
            <a:ext cx="4099559" cy="45067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defRPr/>
            </a:pPr>
            <a:r>
              <a:rPr lang="en-US" sz="2100" b="1" spc="-50" dirty="0">
                <a:solidFill>
                  <a:srgbClr val="1F497D"/>
                </a:solidFill>
                <a:latin typeface="+mj-lt"/>
                <a:cs typeface="Arial"/>
              </a:rPr>
              <a:t>Common Language</a:t>
            </a:r>
            <a:br>
              <a:rPr lang="en-US" sz="2100" b="1" spc="-50" dirty="0">
                <a:solidFill>
                  <a:srgbClr val="1F497D"/>
                </a:solidFill>
                <a:latin typeface="+mj-lt"/>
                <a:cs typeface="Arial"/>
              </a:rPr>
            </a:br>
            <a:r>
              <a:rPr lang="en-US" sz="1400" dirty="0">
                <a:solidFill>
                  <a:srgbClr val="1F497D"/>
                </a:solidFill>
                <a:latin typeface="+mj-lt"/>
                <a:cs typeface="Arial"/>
              </a:rPr>
              <a:t>(Community-driven Data Model)</a:t>
            </a:r>
          </a:p>
        </p:txBody>
      </p:sp>
      <p:sp>
        <p:nvSpPr>
          <p:cNvPr id="14" name="Rectangle 13"/>
          <p:cNvSpPr>
            <a:spLocks noChangeArrowheads="1"/>
          </p:cNvSpPr>
          <p:nvPr/>
        </p:nvSpPr>
        <p:spPr bwMode="auto">
          <a:xfrm>
            <a:off x="533400" y="5246688"/>
            <a:ext cx="3763963" cy="606425"/>
          </a:xfrm>
          <a:prstGeom prst="rect">
            <a:avLst/>
          </a:prstGeom>
          <a:noFill/>
          <a:ln w="9525">
            <a:noFill/>
            <a:miter lim="800000"/>
            <a:headEnd/>
            <a:tailEnd/>
          </a:ln>
        </p:spPr>
        <p:txBody>
          <a:bodyPr/>
          <a:lstStyle/>
          <a:p>
            <a:pPr indent="1588" algn="ctr">
              <a:spcBef>
                <a:spcPct val="20000"/>
              </a:spcBef>
              <a:defRPr/>
            </a:pPr>
            <a:r>
              <a:rPr lang="en-US" sz="1200" dirty="0">
                <a:cs typeface="Arial" pitchFamily="34" charset="0"/>
              </a:rPr>
              <a:t>Built and governed by the business users at Federal, State, Local, </a:t>
            </a:r>
            <a:r>
              <a:rPr lang="en-US" sz="1200" dirty="0" smtClean="0">
                <a:cs typeface="Arial" pitchFamily="34" charset="0"/>
              </a:rPr>
              <a:t>Tribal, International </a:t>
            </a:r>
            <a:r>
              <a:rPr lang="en-US" sz="1200" dirty="0">
                <a:cs typeface="Arial" pitchFamily="34" charset="0"/>
              </a:rPr>
              <a:t>and Private Sectors</a:t>
            </a:r>
          </a:p>
        </p:txBody>
      </p:sp>
      <p:pic>
        <p:nvPicPr>
          <p:cNvPr id="20486" name="Picture 14" descr="NIEM-flower.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6313" y="2230438"/>
            <a:ext cx="2878137"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7" name="Group 80"/>
          <p:cNvGrpSpPr>
            <a:grpSpLocks/>
          </p:cNvGrpSpPr>
          <p:nvPr/>
        </p:nvGrpSpPr>
        <p:grpSpPr bwMode="auto">
          <a:xfrm>
            <a:off x="7677150" y="723900"/>
            <a:ext cx="657225" cy="136525"/>
            <a:chOff x="3262391" y="4029126"/>
            <a:chExt cx="953212" cy="197077"/>
          </a:xfrm>
        </p:grpSpPr>
        <p:cxnSp>
          <p:nvCxnSpPr>
            <p:cNvPr id="16" name="Straight Connector 15"/>
            <p:cNvCxnSpPr>
              <a:endCxn id="25"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Oval 24"/>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048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F371C0-E31F-6946-ACC0-7381B41878F6}" type="slidenum">
              <a:rPr lang="en-US" sz="1400">
                <a:solidFill>
                  <a:srgbClr val="FFFFFF"/>
                </a:solidFill>
                <a:latin typeface="Times New Roman" charset="0"/>
                <a:cs typeface="Times New Roman" charset="0"/>
              </a:rPr>
              <a:pPr eaLnBrk="1" hangingPunct="1"/>
              <a:t>7</a:t>
            </a:fld>
            <a:endParaRPr lang="en-US" sz="1400">
              <a:solidFill>
                <a:srgbClr val="FFFFFF"/>
              </a:solidFill>
              <a:latin typeface="Times New Roman" charset="0"/>
              <a:cs typeface="Times New Roman" charset="0"/>
            </a:endParaRPr>
          </a:p>
        </p:txBody>
      </p:sp>
      <p:pic>
        <p:nvPicPr>
          <p:cNvPr id="15" name="Picture 22" descr="NIEM_Fish_Hook_model.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03813" y="2151063"/>
            <a:ext cx="3397093"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eaLnBrk="1" fontAlgn="auto" hangingPunct="1">
              <a:spcAft>
                <a:spcPts val="0"/>
              </a:spcAft>
              <a:defRPr/>
            </a:pPr>
            <a:r>
              <a:rPr lang="en-US" spc="-80" dirty="0">
                <a:solidFill>
                  <a:srgbClr val="FFFFFF"/>
                </a:solidFill>
                <a:ea typeface="+mj-ea"/>
              </a:rPr>
              <a:t>M</a:t>
            </a:r>
            <a:r>
              <a:rPr lang="en-US" spc="-80" dirty="0" smtClean="0">
                <a:solidFill>
                  <a:srgbClr val="FFFFFF"/>
                </a:solidFill>
                <a:ea typeface="+mj-ea"/>
              </a:rPr>
              <a:t>odel </a:t>
            </a:r>
            <a:r>
              <a:rPr lang="en-US" spc="-80" dirty="0">
                <a:solidFill>
                  <a:srgbClr val="FFFFFF"/>
                </a:solidFill>
                <a:ea typeface="+mj-ea"/>
              </a:rPr>
              <a:t>O</a:t>
            </a:r>
            <a:r>
              <a:rPr lang="en-US" spc="-80" dirty="0" smtClean="0">
                <a:solidFill>
                  <a:srgbClr val="FFFFFF"/>
                </a:solidFill>
                <a:ea typeface="+mj-ea"/>
              </a:rPr>
              <a:t>verview</a:t>
            </a:r>
            <a:endParaRPr lang="en-US" spc="-80" dirty="0">
              <a:solidFill>
                <a:srgbClr val="FFFFFF"/>
              </a:solidFill>
              <a:ea typeface="+mj-ea"/>
            </a:endParaRPr>
          </a:p>
        </p:txBody>
      </p:sp>
      <p:grpSp>
        <p:nvGrpSpPr>
          <p:cNvPr id="22533" name="Group 80"/>
          <p:cNvGrpSpPr>
            <a:grpSpLocks/>
          </p:cNvGrpSpPr>
          <p:nvPr/>
        </p:nvGrpSpPr>
        <p:grpSpPr bwMode="auto">
          <a:xfrm>
            <a:off x="7677150" y="723900"/>
            <a:ext cx="657225" cy="136525"/>
            <a:chOff x="3262391" y="4029126"/>
            <a:chExt cx="953212" cy="197077"/>
          </a:xfrm>
        </p:grpSpPr>
        <p:cxnSp>
          <p:nvCxnSpPr>
            <p:cNvPr id="14" name="Straight Connector 13"/>
            <p:cNvCxnSpPr>
              <a:endCxn id="2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2534"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5895B9-5921-E648-9753-4FA03C6F33D0}" type="slidenum">
              <a:rPr lang="en-US" sz="1400">
                <a:solidFill>
                  <a:srgbClr val="FFFFFF"/>
                </a:solidFill>
                <a:latin typeface="Times New Roman" charset="0"/>
                <a:cs typeface="Times New Roman" charset="0"/>
              </a:rPr>
              <a:pPr eaLnBrk="1" hangingPunct="1"/>
              <a:t>8</a:t>
            </a:fld>
            <a:endParaRPr lang="en-US" sz="1400">
              <a:solidFill>
                <a:srgbClr val="FFFFFF"/>
              </a:solidFill>
              <a:latin typeface="Times New Roman" charset="0"/>
              <a:cs typeface="Times New Roman" charset="0"/>
            </a:endParaRPr>
          </a:p>
        </p:txBody>
      </p:sp>
      <p:pic>
        <p:nvPicPr>
          <p:cNvPr id="12"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889250" y="2604559"/>
            <a:ext cx="5947343" cy="3495646"/>
          </a:xfrm>
        </p:spPr>
      </p:pic>
      <p:sp>
        <p:nvSpPr>
          <p:cNvPr id="13" name="Rectangle 12"/>
          <p:cNvSpPr/>
          <p:nvPr/>
        </p:nvSpPr>
        <p:spPr>
          <a:xfrm>
            <a:off x="255754" y="874377"/>
            <a:ext cx="7910146" cy="1554272"/>
          </a:xfrm>
          <a:prstGeom prst="rect">
            <a:avLst/>
          </a:prstGeom>
        </p:spPr>
        <p:txBody>
          <a:bodyPr wrap="square">
            <a:spAutoFit/>
          </a:bodyPr>
          <a:lstStyle/>
          <a:p>
            <a:r>
              <a:rPr lang="en-US" sz="1900" dirty="0" smtClean="0">
                <a:solidFill>
                  <a:srgbClr val="686868"/>
                </a:solidFill>
              </a:rPr>
              <a:t>Words are to a dictionary as elements are to a data model.</a:t>
            </a:r>
          </a:p>
          <a:p>
            <a:endParaRPr lang="en-US" sz="1900" dirty="0" smtClean="0">
              <a:solidFill>
                <a:srgbClr val="686868"/>
              </a:solidFill>
            </a:endParaRPr>
          </a:p>
          <a:p>
            <a:r>
              <a:rPr lang="en-US" sz="1900" dirty="0" smtClean="0">
                <a:solidFill>
                  <a:srgbClr val="686868"/>
                </a:solidFill>
              </a:rPr>
              <a:t>Think </a:t>
            </a:r>
            <a:r>
              <a:rPr lang="en-US" sz="1900" dirty="0">
                <a:solidFill>
                  <a:srgbClr val="686868"/>
                </a:solidFill>
              </a:rPr>
              <a:t>of the NIEM data model as a mature and stable data dictionary of agreed-upon terms, </a:t>
            </a:r>
            <a:r>
              <a:rPr lang="en-US" sz="1900" dirty="0" smtClean="0">
                <a:solidFill>
                  <a:srgbClr val="686868"/>
                </a:solidFill>
              </a:rPr>
              <a:t>definitions, and formats independent </a:t>
            </a:r>
            <a:r>
              <a:rPr lang="en-US" sz="1900" dirty="0">
                <a:solidFill>
                  <a:srgbClr val="686868"/>
                </a:solidFill>
              </a:rPr>
              <a:t>of how information is stored in individual agency systems</a:t>
            </a:r>
            <a:r>
              <a:rPr lang="en-US" sz="1900" dirty="0" smtClean="0">
                <a:solidFill>
                  <a:srgbClr val="686868"/>
                </a:solidFill>
              </a:rPr>
              <a:t>. </a:t>
            </a:r>
          </a:p>
        </p:txBody>
      </p:sp>
      <p:sp>
        <p:nvSpPr>
          <p:cNvPr id="18" name="TextBox 17"/>
          <p:cNvSpPr txBox="1"/>
          <p:nvPr/>
        </p:nvSpPr>
        <p:spPr>
          <a:xfrm>
            <a:off x="459290" y="2895600"/>
            <a:ext cx="2113280" cy="1661993"/>
          </a:xfrm>
          <a:prstGeom prst="rect">
            <a:avLst/>
          </a:prstGeom>
          <a:noFill/>
        </p:spPr>
        <p:txBody>
          <a:bodyPr wrap="square" rtlCol="0">
            <a:spAutoFit/>
          </a:bodyPr>
          <a:lstStyle/>
          <a:p>
            <a:r>
              <a:rPr lang="en-US" sz="1700" dirty="0">
                <a:solidFill>
                  <a:srgbClr val="686868"/>
                </a:solidFill>
              </a:rPr>
              <a:t>The data model consists of two sets of closely related vocabularies: </a:t>
            </a:r>
            <a:r>
              <a:rPr lang="en-US" sz="1700" b="1" i="1" dirty="0">
                <a:solidFill>
                  <a:schemeClr val="tx2"/>
                </a:solidFill>
              </a:rPr>
              <a:t>NIEM Core</a:t>
            </a:r>
            <a:r>
              <a:rPr lang="en-US" sz="1700" b="1" i="1" dirty="0">
                <a:solidFill>
                  <a:srgbClr val="686868"/>
                </a:solidFill>
              </a:rPr>
              <a:t> </a:t>
            </a:r>
            <a:r>
              <a:rPr lang="en-US" sz="1700" dirty="0">
                <a:solidFill>
                  <a:srgbClr val="686868"/>
                </a:solidFill>
              </a:rPr>
              <a:t>and individual </a:t>
            </a:r>
            <a:r>
              <a:rPr lang="en-US" sz="1700" b="1" i="1" dirty="0">
                <a:solidFill>
                  <a:srgbClr val="1F497D"/>
                </a:solidFill>
              </a:rPr>
              <a:t>NIEM Domains</a:t>
            </a:r>
            <a:r>
              <a:rPr lang="en-US" sz="1700" dirty="0">
                <a:solidFill>
                  <a:srgbClr val="686868"/>
                </a:solidFill>
              </a:rPr>
              <a:t>.  </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erge 3"/>
          <p:cNvSpPr/>
          <p:nvPr/>
        </p:nvSpPr>
        <p:spPr>
          <a:xfrm>
            <a:off x="1371600" y="31242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Flowchart: Merge 3"/>
          <p:cNvSpPr/>
          <p:nvPr/>
        </p:nvSpPr>
        <p:spPr>
          <a:xfrm>
            <a:off x="1371600" y="29718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9" name="Rounded Rectangle 48"/>
          <p:cNvSpPr/>
          <p:nvPr/>
        </p:nvSpPr>
        <p:spPr bwMode="auto">
          <a:xfrm>
            <a:off x="381000" y="4272280"/>
            <a:ext cx="8382000" cy="12192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31" name="Rounded Rectangle 30"/>
          <p:cNvSpPr/>
          <p:nvPr/>
        </p:nvSpPr>
        <p:spPr bwMode="auto">
          <a:xfrm>
            <a:off x="352425" y="1600200"/>
            <a:ext cx="8562975" cy="15240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32" name="Rounded Rectangle 31"/>
          <p:cNvSpPr/>
          <p:nvPr/>
        </p:nvSpPr>
        <p:spPr>
          <a:xfrm>
            <a:off x="427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schemeClr val="tx1"/>
                </a:solidFill>
                <a:latin typeface="+mj-lt"/>
                <a:cs typeface="Arial"/>
              </a:rPr>
              <a:t>Brings stakeholders together through reuse and community engagement</a:t>
            </a:r>
          </a:p>
        </p:txBody>
      </p:sp>
      <p:sp>
        <p:nvSpPr>
          <p:cNvPr id="39" name="Rounded Rectangle 38"/>
          <p:cNvSpPr/>
          <p:nvPr/>
        </p:nvSpPr>
        <p:spPr bwMode="auto">
          <a:xfrm>
            <a:off x="2512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Consistency</a:t>
            </a:r>
          </a:p>
        </p:txBody>
      </p:sp>
      <p:sp>
        <p:nvSpPr>
          <p:cNvPr id="40" name="Rounded Rectangle 39"/>
          <p:cNvSpPr/>
          <p:nvPr/>
        </p:nvSpPr>
        <p:spPr>
          <a:xfrm>
            <a:off x="2586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schemeClr val="tx1"/>
                </a:solidFill>
                <a:latin typeface="+mj-lt"/>
                <a:cs typeface="Arial"/>
              </a:rPr>
              <a:t>Provides a standardized framework and mature governance</a:t>
            </a:r>
          </a:p>
        </p:txBody>
      </p:sp>
      <p:sp>
        <p:nvSpPr>
          <p:cNvPr id="42" name="Rounded Rectangle 41"/>
          <p:cNvSpPr/>
          <p:nvPr/>
        </p:nvSpPr>
        <p:spPr bwMode="auto">
          <a:xfrm>
            <a:off x="4671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Development</a:t>
            </a:r>
          </a:p>
        </p:txBody>
      </p:sp>
      <p:sp>
        <p:nvSpPr>
          <p:cNvPr id="43" name="Rounded Rectangle 42"/>
          <p:cNvSpPr/>
          <p:nvPr/>
        </p:nvSpPr>
        <p:spPr>
          <a:xfrm>
            <a:off x="4745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defRPr/>
            </a:pPr>
            <a:r>
              <a:rPr lang="en-US" sz="1200" b="1" dirty="0">
                <a:solidFill>
                  <a:schemeClr val="tx1"/>
                </a:solidFill>
                <a:latin typeface="+mj-lt"/>
                <a:cs typeface="Arial"/>
              </a:rPr>
              <a:t>Supplies tools to aid in discovery and </a:t>
            </a:r>
            <a:r>
              <a:rPr lang="en-US" sz="1200" b="1" dirty="0" smtClean="0">
                <a:solidFill>
                  <a:schemeClr val="tx1"/>
                </a:solidFill>
                <a:latin typeface="+mj-lt"/>
                <a:cs typeface="Arial"/>
              </a:rPr>
              <a:t>creation of exchanges</a:t>
            </a:r>
            <a:endParaRPr lang="en-US" sz="1200" b="1" dirty="0">
              <a:solidFill>
                <a:schemeClr val="tx1"/>
              </a:solidFill>
              <a:latin typeface="+mj-lt"/>
              <a:cs typeface="Arial"/>
            </a:endParaRPr>
          </a:p>
        </p:txBody>
      </p:sp>
      <p:sp>
        <p:nvSpPr>
          <p:cNvPr id="45" name="Rounded Rectangle 44"/>
          <p:cNvSpPr/>
          <p:nvPr/>
        </p:nvSpPr>
        <p:spPr bwMode="auto">
          <a:xfrm>
            <a:off x="6830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Support</a:t>
            </a:r>
          </a:p>
        </p:txBody>
      </p:sp>
      <p:sp>
        <p:nvSpPr>
          <p:cNvPr id="46" name="Rounded Rectangle 45"/>
          <p:cNvSpPr/>
          <p:nvPr/>
        </p:nvSpPr>
        <p:spPr>
          <a:xfrm>
            <a:off x="6904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schemeClr val="tx1"/>
                </a:solidFill>
                <a:latin typeface="+mj-lt"/>
                <a:cs typeface="Arial"/>
              </a:rPr>
              <a:t>Provides technical assistance and training</a:t>
            </a:r>
          </a:p>
        </p:txBody>
      </p:sp>
      <p:sp>
        <p:nvSpPr>
          <p:cNvPr id="5" name="Flowchart: Merge 4"/>
          <p:cNvSpPr/>
          <p:nvPr/>
        </p:nvSpPr>
        <p:spPr>
          <a:xfrm>
            <a:off x="2547938" y="3124200"/>
            <a:ext cx="4048125" cy="554038"/>
          </a:xfrm>
          <a:prstGeom prst="rect">
            <a:avLst/>
          </a:prstGeom>
          <a:noFill/>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fontAlgn="auto">
              <a:lnSpc>
                <a:spcPct val="90000"/>
              </a:lnSpc>
              <a:spcBef>
                <a:spcPts val="0"/>
              </a:spcBef>
              <a:spcAft>
                <a:spcPct val="35000"/>
              </a:spcAft>
              <a:buFont typeface="Wingdings 2" pitchFamily="18" charset="2"/>
              <a:buNone/>
              <a:defRPr/>
            </a:pPr>
            <a:r>
              <a:rPr lang="en-US" sz="2000" dirty="0">
                <a:latin typeface="Arial" pitchFamily="34" charset="0"/>
                <a:cs typeface="Arial" pitchFamily="34" charset="0"/>
              </a:rPr>
              <a:t>Which Lead To</a:t>
            </a:r>
          </a:p>
        </p:txBody>
      </p:sp>
      <p:sp>
        <p:nvSpPr>
          <p:cNvPr id="17" name="Rounded Rectangle 16"/>
          <p:cNvSpPr/>
          <p:nvPr/>
        </p:nvSpPr>
        <p:spPr bwMode="auto">
          <a:xfrm>
            <a:off x="523875" y="4449763"/>
            <a:ext cx="1914525"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686868"/>
                </a:solidFill>
                <a:latin typeface="+mj-lt"/>
                <a:cs typeface="Arial"/>
              </a:rPr>
              <a:t>Lower Development Costs</a:t>
            </a:r>
          </a:p>
        </p:txBody>
      </p:sp>
      <p:sp>
        <p:nvSpPr>
          <p:cNvPr id="15" name="Rounded Rectangle 14"/>
          <p:cNvSpPr/>
          <p:nvPr/>
        </p:nvSpPr>
        <p:spPr bwMode="auto">
          <a:xfrm>
            <a:off x="2598738" y="4449763"/>
            <a:ext cx="1912937"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686868"/>
                </a:solidFill>
                <a:latin typeface="+mj-lt"/>
                <a:cs typeface="Arial"/>
              </a:rPr>
              <a:t>Enhanced Mission Capabilities</a:t>
            </a:r>
          </a:p>
        </p:txBody>
      </p:sp>
      <p:sp>
        <p:nvSpPr>
          <p:cNvPr id="13" name="Rounded Rectangle 12"/>
          <p:cNvSpPr/>
          <p:nvPr/>
        </p:nvSpPr>
        <p:spPr bwMode="auto">
          <a:xfrm>
            <a:off x="4673600" y="4449763"/>
            <a:ext cx="1912938"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686868"/>
                </a:solidFill>
                <a:latin typeface="+mj-lt"/>
                <a:cs typeface="Arial"/>
              </a:rPr>
              <a:t>Common Vocabulary</a:t>
            </a:r>
          </a:p>
        </p:txBody>
      </p:sp>
      <p:sp>
        <p:nvSpPr>
          <p:cNvPr id="11" name="Rounded Rectangle 10"/>
          <p:cNvSpPr/>
          <p:nvPr/>
        </p:nvSpPr>
        <p:spPr bwMode="auto">
          <a:xfrm>
            <a:off x="6746875" y="4449763"/>
            <a:ext cx="1914525"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686868"/>
                </a:solidFill>
                <a:latin typeface="+mj-lt"/>
                <a:cs typeface="Arial"/>
              </a:rPr>
              <a:t>Reduced Maintenance Costs</a:t>
            </a:r>
          </a:p>
        </p:txBody>
      </p:sp>
      <p:sp>
        <p:nvSpPr>
          <p:cNvPr id="7" name="Title 6"/>
          <p:cNvSpPr>
            <a:spLocks noGrp="1"/>
          </p:cNvSpPr>
          <p:nvPr>
            <p:ph type="title"/>
          </p:nvPr>
        </p:nvSpPr>
        <p:spPr/>
        <p:txBody>
          <a:bodyPr/>
          <a:lstStyle/>
          <a:p>
            <a:pPr eaLnBrk="1" fontAlgn="auto" hangingPunct="1">
              <a:spcAft>
                <a:spcPts val="0"/>
              </a:spcAft>
              <a:defRPr/>
            </a:pPr>
            <a:r>
              <a:rPr lang="en-US" dirty="0" smtClean="0">
                <a:ea typeface="+mj-ea"/>
              </a:rPr>
              <a:t>NIEM provides…</a:t>
            </a:r>
            <a:endParaRPr lang="en-US" dirty="0">
              <a:ea typeface="+mj-ea"/>
            </a:endParaRPr>
          </a:p>
        </p:txBody>
      </p:sp>
      <p:sp>
        <p:nvSpPr>
          <p:cNvPr id="12" name="TextBox 11"/>
          <p:cNvSpPr txBox="1"/>
          <p:nvPr/>
        </p:nvSpPr>
        <p:spPr>
          <a:xfrm>
            <a:off x="-101600" y="3921125"/>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14" name="TextBox 13"/>
          <p:cNvSpPr txBox="1"/>
          <p:nvPr/>
        </p:nvSpPr>
        <p:spPr>
          <a:xfrm>
            <a:off x="-244475" y="4114800"/>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50" name="Rounded Rectangle 49"/>
          <p:cNvSpPr/>
          <p:nvPr/>
        </p:nvSpPr>
        <p:spPr bwMode="auto">
          <a:xfrm>
            <a:off x="353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Collaboration</a:t>
            </a:r>
          </a:p>
        </p:txBody>
      </p:sp>
      <p:grpSp>
        <p:nvGrpSpPr>
          <p:cNvPr id="23574" name="Group 51"/>
          <p:cNvGrpSpPr>
            <a:grpSpLocks/>
          </p:cNvGrpSpPr>
          <p:nvPr/>
        </p:nvGrpSpPr>
        <p:grpSpPr bwMode="auto">
          <a:xfrm>
            <a:off x="2514600" y="1676400"/>
            <a:ext cx="4267200" cy="1371600"/>
            <a:chOff x="2514600" y="1905000"/>
            <a:chExt cx="4267200" cy="1143000"/>
          </a:xfrm>
        </p:grpSpPr>
        <p:cxnSp>
          <p:nvCxnSpPr>
            <p:cNvPr id="51" name="Straight Connector 50"/>
            <p:cNvCxnSpPr/>
            <p:nvPr/>
          </p:nvCxnSpPr>
          <p:spPr>
            <a:xfrm>
              <a:off x="25146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6482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818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23575" name="Group 80"/>
          <p:cNvGrpSpPr>
            <a:grpSpLocks/>
          </p:cNvGrpSpPr>
          <p:nvPr/>
        </p:nvGrpSpPr>
        <p:grpSpPr bwMode="auto">
          <a:xfrm>
            <a:off x="7677150" y="723900"/>
            <a:ext cx="657225" cy="136525"/>
            <a:chOff x="3262391" y="4029126"/>
            <a:chExt cx="953212" cy="197077"/>
          </a:xfrm>
        </p:grpSpPr>
        <p:cxnSp>
          <p:nvCxnSpPr>
            <p:cNvPr id="35" name="Straight Connector 34"/>
            <p:cNvCxnSpPr>
              <a:endCxn id="38"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Oval 3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357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06A357E-178B-294B-9FD9-AB6581E6A93D}" type="slidenum">
              <a:rPr lang="en-US" sz="1400">
                <a:solidFill>
                  <a:srgbClr val="FFFFFF"/>
                </a:solidFill>
                <a:latin typeface="Times New Roman" charset="0"/>
                <a:cs typeface="Times New Roman" charset="0"/>
              </a:rPr>
              <a:pPr eaLnBrk="1" hangingPunct="1"/>
              <a:t>9</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rmAutofit/>
      </a:bodyPr>
      <a:lstStyle>
        <a:defPPr algn="l">
          <a:defRPr sz="1600" b="0" dirty="0" err="1" smtClean="0">
            <a:solidFill>
              <a:schemeClr val="tx1">
                <a:lumMod val="65000"/>
                <a:lumOff val="35000"/>
              </a:schemeClr>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636BCB-DFB3-4B81-85F7-D498B510809F}"/>
</file>

<file path=customXml/itemProps2.xml><?xml version="1.0" encoding="utf-8"?>
<ds:datastoreItem xmlns:ds="http://schemas.openxmlformats.org/officeDocument/2006/customXml" ds:itemID="{DA01118B-7C8E-4ED9-9815-C7F451B0D881}"/>
</file>

<file path=customXml/itemProps3.xml><?xml version="1.0" encoding="utf-8"?>
<ds:datastoreItem xmlns:ds="http://schemas.openxmlformats.org/officeDocument/2006/customXml" ds:itemID="{3AB86190-C824-4A46-BA2B-5ECF6B83A763}"/>
</file>

<file path=docProps/app.xml><?xml version="1.0" encoding="utf-8"?>
<Properties xmlns="http://schemas.openxmlformats.org/officeDocument/2006/extended-properties" xmlns:vt="http://schemas.openxmlformats.org/officeDocument/2006/docPropsVTypes">
  <TotalTime>27274</TotalTime>
  <Words>3313</Words>
  <Application>Microsoft Macintosh PowerPoint</Application>
  <PresentationFormat>Letter Paper (8.5x11 in)</PresentationFormat>
  <Paragraphs>592</Paragraphs>
  <Slides>46</Slides>
  <Notes>38</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NIEM 200</vt:lpstr>
      <vt:lpstr>PowerPoint Presentation</vt:lpstr>
      <vt:lpstr>Learning Objectives</vt:lpstr>
      <vt:lpstr>Agenda</vt:lpstr>
      <vt:lpstr>NIEM in Review</vt:lpstr>
      <vt:lpstr>NIEM Overview</vt:lpstr>
      <vt:lpstr>How NIEM Works</vt:lpstr>
      <vt:lpstr>Model Overview</vt:lpstr>
      <vt:lpstr>NIEM provides…</vt:lpstr>
      <vt:lpstr>NIEM Information Exchange (IEPD) Development Lifecycle</vt:lpstr>
      <vt:lpstr>What is a niem exchange?</vt:lpstr>
      <vt:lpstr>IEPD Lifecycle Recap</vt:lpstr>
      <vt:lpstr>The IEPD Artifacts</vt:lpstr>
      <vt:lpstr>Systems Development Life Cycle</vt:lpstr>
      <vt:lpstr>IEPD REUSE  </vt:lpstr>
      <vt:lpstr>Example: IEPD ELEMent reuse</vt:lpstr>
      <vt:lpstr>NIEM Conformance</vt:lpstr>
      <vt:lpstr>NIEM General Conformance Rules</vt:lpstr>
      <vt:lpstr>Phase 1: Scenario Planning</vt:lpstr>
      <vt:lpstr>Scenario Planning: Deliverables</vt:lpstr>
      <vt:lpstr>Scenario Planning: Tactical Advice</vt:lpstr>
      <vt:lpstr>Phase 2: Analyze Requirements</vt:lpstr>
      <vt:lpstr>Analyze Requirements: Tactical Advice</vt:lpstr>
      <vt:lpstr>Analyze Requirements: S.M.A.R.T.</vt:lpstr>
      <vt:lpstr>Effective Requirement Examples</vt:lpstr>
      <vt:lpstr>Exercise 200-1: Create Effective Requirements</vt:lpstr>
      <vt:lpstr>Exercise 200-1: Create Effective Requirements</vt:lpstr>
      <vt:lpstr>Solution: Create Effective Requirements</vt:lpstr>
      <vt:lpstr>Phase 3: Map &amp; Model </vt:lpstr>
      <vt:lpstr>Map &amp; Model: Deliverables</vt:lpstr>
      <vt:lpstr>Map &amp; Model: Tactical Advice</vt:lpstr>
      <vt:lpstr>Phase 4: Build &amp; Validate </vt:lpstr>
      <vt:lpstr>Build &amp; Validate: Deliverables Explained</vt:lpstr>
      <vt:lpstr>Build &amp; Validate: Tactical Advice</vt:lpstr>
      <vt:lpstr>Phase 5: Assemble &amp; Document </vt:lpstr>
      <vt:lpstr>Assemble &amp; Document: Tactical Advice</vt:lpstr>
      <vt:lpstr>IEPD Peer Review Process Example</vt:lpstr>
      <vt:lpstr>Phase 6: Publish &amp; Implement </vt:lpstr>
      <vt:lpstr>Publish &amp; Implement: Tactical Advice</vt:lpstr>
      <vt:lpstr>Common Exchange Risks</vt:lpstr>
      <vt:lpstr>Maintain an Exchange</vt:lpstr>
      <vt:lpstr>Conclusion</vt:lpstr>
      <vt:lpstr>Learning Recap</vt:lpstr>
      <vt:lpstr>Additional NIEM Resources</vt:lpstr>
      <vt:lpstr>Next Steps…</vt:lpstr>
      <vt:lpstr>End of course</vt:lpstr>
    </vt:vector>
  </TitlesOfParts>
  <Company>Deloitte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Perry, Craig Scott</dc:creator>
  <cp:lastModifiedBy>Krista Wilkins</cp:lastModifiedBy>
  <cp:revision>693</cp:revision>
  <dcterms:created xsi:type="dcterms:W3CDTF">2009-03-17T18:28:54Z</dcterms:created>
  <dcterms:modified xsi:type="dcterms:W3CDTF">2013-11-18T13:47:26Z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ategory Subject Area/Audience">
    <vt:lpwstr/>
  </property>
  <property fmtid="{D5CDD505-2E9C-101B-9397-08002B2CF9AE}" pid="3" name="Category Domains">
    <vt:lpwstr/>
  </property>
  <property fmtid="{D5CDD505-2E9C-101B-9397-08002B2CF9AE}" pid="4" name="ContentTypeId">
    <vt:lpwstr>0x010100496B066691741F4582138ACAB682F267</vt:lpwstr>
  </property>
</Properties>
</file>